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00" r:id="rId3"/>
    <p:sldId id="258" r:id="rId4"/>
    <p:sldId id="259" r:id="rId5"/>
    <p:sldId id="260" r:id="rId6"/>
    <p:sldId id="261" r:id="rId7"/>
    <p:sldId id="262" r:id="rId8"/>
    <p:sldId id="297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98" r:id="rId17"/>
    <p:sldId id="29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6858000" type="screen4x3"/>
  <p:notesSz cx="9144000" cy="6858000"/>
  <p:custDataLst>
    <p:tags r:id="rId46"/>
  </p:custData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8" autoAdjust="0"/>
    <p:restoredTop sz="94799" autoAdjust="0"/>
  </p:normalViewPr>
  <p:slideViewPr>
    <p:cSldViewPr snapToGrid="0">
      <p:cViewPr>
        <p:scale>
          <a:sx n="75" d="100"/>
          <a:sy n="75" d="100"/>
        </p:scale>
        <p:origin x="-120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0" d="100"/>
          <a:sy n="10" d="100"/>
        </p:scale>
        <p:origin x="-102" y="-26"/>
      </p:cViewPr>
      <p:guideLst>
        <p:guide orient="horz" pos="2160"/>
        <p:guide pos="288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A246076-F4EF-42FD-BAF4-DF5AB0D6AC50}" type="datetimeFigureOut">
              <a:rPr lang="ru-RU"/>
              <a:pPr>
                <a:defRPr/>
              </a:pPr>
              <a:t>04.08.2018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9F527D9-EAF9-4185-9A40-8EF3A4D3DF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399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F527D9-EAF9-4185-9A40-8EF3A4D3DFFA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66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F527D9-EAF9-4185-9A40-8EF3A4D3DFFA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14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dirty="0" smtClean="0"/>
          </a:p>
        </p:txBody>
      </p:sp>
      <p:sp>
        <p:nvSpPr>
          <p:cNvPr id="61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CB48029-1F1E-47F8-B1E8-C849E0117465}" type="slidenum">
              <a:rPr lang="ru-RU" altLang="ru-RU" smtClean="0"/>
              <a:pPr/>
              <a:t>3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41942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5EEA3-0A6C-436E-9AB3-4D780B5302D0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6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B07617-7CF4-4495-B717-09CA53E324E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2551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EC451-1595-47BF-99B3-E946D6E84011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6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8A838-D07B-4731-9F01-98585FA5697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8085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476875" y="427038"/>
            <a:ext cx="1698625" cy="90900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77825" y="427038"/>
            <a:ext cx="4946650" cy="90900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67FF7-D739-43C2-AF4A-1125C4E0CC7C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6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143CF-5AF6-4531-835E-D28AC169904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295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673BD-5101-453C-9497-D4348C1F8703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6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52701-444C-4DCA-94D3-19E01497EAA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373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4883E-D2F7-4783-BA6C-625929062223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6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2FE1C-16A8-418E-AC4E-30C7BF5BDD5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341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77825" y="2459038"/>
            <a:ext cx="3322638" cy="705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52863" y="2459038"/>
            <a:ext cx="3322637" cy="7058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BDD68-D5A3-497B-B0B4-D90AE42D085D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7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A24D7-D101-458E-AA64-9631E3E9FF3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13378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E04D3-F003-4DDC-A1F8-1F42B83AEC60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9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C4C0B-E20B-4715-A1B4-B27FEC700E2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088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0B526-546C-4A35-8E12-192C12372368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5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6E9AC-1F52-4726-B48C-AC28D5F6A8B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808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1FA19-448A-4E2C-BCC3-6B5A2610AE57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4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85F71-32B3-4574-AEA4-904CFB9233E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1330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D47EF-5A47-4043-9BE4-FC421DC6F717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7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F7B0A-C0FB-4E55-86CD-01E2D1EA151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7256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Holder 5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D63B8-E564-46DD-BF67-2F9AD826C564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7" name="Holder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5FC528-FA20-40BA-A4F1-3D9EB4F9C00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0613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77825" y="427038"/>
            <a:ext cx="6797675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smtClean="0"/>
          </a:p>
        </p:txBody>
      </p:sp>
      <p:sp>
        <p:nvSpPr>
          <p:cNvPr id="1027" name="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2459038"/>
            <a:ext cx="6797675" cy="705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smtClean="0"/>
          </a:p>
        </p:txBody>
      </p:sp>
      <p:sp>
        <p:nvSpPr>
          <p:cNvPr id="1028" name="Holder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568575" y="9944100"/>
            <a:ext cx="2417763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Holder 5"/>
          <p:cNvSpPr>
            <a:spLocks noGrp="1" noChangeArrowheads="1"/>
          </p:cNvSpPr>
          <p:nvPr>
            <p:ph type="dt" sz="half" idx="3"/>
          </p:nvPr>
        </p:nvSpPr>
        <p:spPr bwMode="auto">
          <a:xfrm>
            <a:off x="377825" y="9944100"/>
            <a:ext cx="1736725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100000"/>
              <a:buFont typeface="Calibri"/>
              <a:buNone/>
              <a:defRPr>
                <a:latin typeface="Calibri"/>
                <a:cs typeface="+mn-cs"/>
              </a:defRPr>
            </a:lvl1pPr>
          </a:lstStyle>
          <a:p>
            <a:pPr>
              <a:defRPr/>
            </a:pPr>
            <a:fld id="{CE631A2F-D3EA-4A76-8A9A-FC92B3D97B10}" type="datetime1">
              <a:rPr lang="en-US"/>
              <a:pPr>
                <a:defRPr/>
              </a:pPr>
              <a:t>8/4/2018</a:t>
            </a:fld>
            <a:endParaRPr lang="en-US"/>
          </a:p>
        </p:txBody>
      </p:sp>
      <p:sp>
        <p:nvSpPr>
          <p:cNvPr id="1030" name="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438775" y="9944100"/>
            <a:ext cx="1736725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buFont typeface="Calibri" panose="020F0502020204030204" pitchFamily="34" charset="0"/>
              <a:buNone/>
              <a:defRPr/>
            </a:lvl1pPr>
          </a:lstStyle>
          <a:p>
            <a:pPr>
              <a:defRPr/>
            </a:pPr>
            <a:fld id="{90792EB9-F372-4C08-9ECB-8D6365AA3CA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5pPr>
      <a:lvl6pPr marL="22860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6pPr>
      <a:lvl7pPr marL="27432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7pPr>
      <a:lvl8pPr marL="32004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8pPr>
      <a:lvl9pPr marL="36576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Calibri"/>
          <a:cs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btimes.com/hospital-infections-pathogens-diseases-long-shared-unclean-scopes-other-medical-182556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bi.nlm.nih.gov/pubmed/25324917" TargetMode="External"/><Relationship Id="rId13" Type="http://schemas.openxmlformats.org/officeDocument/2006/relationships/hyperlink" Target="https://www.ncbi.nlm.nih.gov/pmc/articles/PMC4604270/" TargetMode="External"/><Relationship Id="rId18" Type="http://schemas.openxmlformats.org/officeDocument/2006/relationships/hyperlink" Target="https://www.lfm-hcs.com/2016/07/study-at-least-40-percent-of-disinfected-endoscopes-possibly-colonoscopes-remained-contaminated-emails-reveal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slideplayer.com/slide/8977314/" TargetMode="External"/><Relationship Id="rId12" Type="http://schemas.openxmlformats.org/officeDocument/2006/relationships/hyperlink" Target="http://patientsafety.pa.gov/ADVISORIES/Pages/201012_135.aspx" TargetMode="External"/><Relationship Id="rId17" Type="http://schemas.openxmlformats.org/officeDocument/2006/relationships/hyperlink" Target="http://www.philly.com/philly/business/medical-scope-maker-olympus-hit-with-6-6m-damages-verdict-in-superbug-case-20170725.html" TargetMode="External"/><Relationship Id="rId2" Type="http://schemas.openxmlformats.org/officeDocument/2006/relationships/hyperlink" Target="http://www.coloncancer.lv/" TargetMode="External"/><Relationship Id="rId16" Type="http://schemas.openxmlformats.org/officeDocument/2006/relationships/hyperlink" Target="https://www.cbsnews.com/news/ex-vegas-md-guilty-of-murder-in-wide-hepatitis-c-outbreak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ntaxmedical.com/pentax/en/92/2/Press-Releases/" TargetMode="External"/><Relationship Id="rId11" Type="http://schemas.openxmlformats.org/officeDocument/2006/relationships/hyperlink" Target="http://medlib.dp.gov.ua/vidannya/2011/&#1055;&#1086;&#1074;&#1085;&#1086;&#1090;&#1077;&#1082;&#1089;&#1090;&#1086;&#1074;&#1110;%20&#1088;&#1077;&#1089;&#1091;&#1088;&#1089;&#1080;/ft3/13.pdf" TargetMode="External"/><Relationship Id="rId5" Type="http://schemas.openxmlformats.org/officeDocument/2006/relationships/hyperlink" Target="rces/Whitepapers_and_reports/Top_10_Hazards_For_2018_Poster.pdf?_cldee=ZGVhbi5mLnNpdHRpZ0B1dGgudG1jLmVkdQ==&amp;recipientid=lead-7183f74534e3de11846b0015600f6010-05a6b309878041c2818cf04fcb432be1&amp;esid=6523e970-ddca-e711-8107-005056936fe1" TargetMode="External"/><Relationship Id="rId15" Type="http://schemas.openxmlformats.org/officeDocument/2006/relationships/hyperlink" Target="http://crie.ru/vbi2/1-4-04.pdf" TargetMode="External"/><Relationship Id="rId10" Type="http://schemas.openxmlformats.org/officeDocument/2006/relationships/hyperlink" Target="http://crie.ru/vbi2/1-4-01.pdf" TargetMode="External"/><Relationship Id="rId19" Type="http://schemas.openxmlformats.org/officeDocument/2006/relationships/hyperlink" Target="https://www.schmidtlaw.com/olympus-did-not-tell-u-s-hospitals-about-scope-infections/" TargetMode="External"/><Relationship Id="rId4" Type="http://schemas.openxmlformats.org/officeDocument/2006/relationships/hyperlink" Target="https://www.ibtimes.com/hospital-infections-pathogens-diseases-long-shared-unclean-scopes-other-medical-1825560" TargetMode="External"/><Relationship Id="rId9" Type="http://schemas.openxmlformats.org/officeDocument/2006/relationships/hyperlink" Target="http://medical-diss.com/medicina/otsenka-infektsionnoy-opasnosti-manipulyatsiy-gibkimi-endoskopami-v-lpu-rf" TargetMode="External"/><Relationship Id="rId14" Type="http://schemas.openxmlformats.org/officeDocument/2006/relationships/hyperlink" Target="https://www.ecri.org/Documents/Reprints/Preventing_Patient_Cross-Contamination_from_Flexible_Endoscopes(TechNation)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ami.org/meetings/summits/reprocessing/materials/endoscopes_BIT_MJ_2011.pdf" TargetMode="External"/><Relationship Id="rId3" Type="http://schemas.openxmlformats.org/officeDocument/2006/relationships/hyperlink" Target="http://www.aami.org/newsviews/newsdetail.aspx?ItemNumber=1944" TargetMode="External"/><Relationship Id="rId7" Type="http://schemas.openxmlformats.org/officeDocument/2006/relationships/hyperlink" Target="http://www.ncbi.nlm.nih.gov/pubmed/23554415" TargetMode="External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fm-hcs.com/2017/03/the-redesigned-olympus-duodenoscope-has-been-linked-to-a-superbug-cluster/" TargetMode="External"/><Relationship Id="rId5" Type="http://schemas.openxmlformats.org/officeDocument/2006/relationships/hyperlink" Target="https://www.help.senate.gov/imo/media/doc/040317%20-%20PM-Olympus.pdf" TargetMode="External"/><Relationship Id="rId4" Type="http://schemas.openxmlformats.org/officeDocument/2006/relationships/hyperlink" Target="https://www.fda.gov/NewsEvents/Newsroom/PressAnnouncements/ucm481956.htm" TargetMode="External"/><Relationship Id="rId9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adenastarnews.com/2016/05/05/3-patients-died-following-suspected-huntington-hospital-superbug-outbreak-linked-to-medical-scope/" TargetMode="External"/><Relationship Id="rId2" Type="http://schemas.openxmlformats.org/officeDocument/2006/relationships/hyperlink" Target="https://academic.oup.com/ofid/article/3/suppl_1/248/2635788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hyperlink" Target="http://www.philly.com/philly/business/medical-scope-maker-olympus-hit-with-6-6m-damages-verdict-in-superbug-case-20170725.html" TargetMode="External"/><Relationship Id="rId4" Type="http://schemas.openxmlformats.org/officeDocument/2006/relationships/hyperlink" Target="https://www.lfm-hcs.com/2016/07/study-at-least-40-percent-of-disinfected-endoscopes-possibly-colonoscopes-remained-contaminated-emails-reveal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schmidtlaw.com/olympus-did-not-tell-u-s-hospitals-about-scope-infections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27.xml"/><Relationship Id="rId18" Type="http://schemas.openxmlformats.org/officeDocument/2006/relationships/slide" Target="slide32.xml"/><Relationship Id="rId26" Type="http://schemas.openxmlformats.org/officeDocument/2006/relationships/slide" Target="slide40.xml"/><Relationship Id="rId3" Type="http://schemas.openxmlformats.org/officeDocument/2006/relationships/hyperlink" Target="http://www.coloncancer.lv/" TargetMode="External"/><Relationship Id="rId21" Type="http://schemas.openxmlformats.org/officeDocument/2006/relationships/slide" Target="slide35.xml"/><Relationship Id="rId7" Type="http://schemas.openxmlformats.org/officeDocument/2006/relationships/slide" Target="slide21.xml"/><Relationship Id="rId12" Type="http://schemas.openxmlformats.org/officeDocument/2006/relationships/slide" Target="slide26.xml"/><Relationship Id="rId17" Type="http://schemas.openxmlformats.org/officeDocument/2006/relationships/slide" Target="slide31.xml"/><Relationship Id="rId25" Type="http://schemas.openxmlformats.org/officeDocument/2006/relationships/slide" Target="slide39.xml"/><Relationship Id="rId2" Type="http://schemas.openxmlformats.org/officeDocument/2006/relationships/image" Target="../media/image8.jpeg"/><Relationship Id="rId16" Type="http://schemas.openxmlformats.org/officeDocument/2006/relationships/slide" Target="slide30.xml"/><Relationship Id="rId20" Type="http://schemas.openxmlformats.org/officeDocument/2006/relationships/slide" Target="slide34.xml"/><Relationship Id="rId29" Type="http://schemas.openxmlformats.org/officeDocument/2006/relationships/slide" Target="slide4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11" Type="http://schemas.openxmlformats.org/officeDocument/2006/relationships/slide" Target="slide25.xml"/><Relationship Id="rId24" Type="http://schemas.openxmlformats.org/officeDocument/2006/relationships/slide" Target="slide38.xml"/><Relationship Id="rId5" Type="http://schemas.openxmlformats.org/officeDocument/2006/relationships/slide" Target="slide19.xml"/><Relationship Id="rId15" Type="http://schemas.openxmlformats.org/officeDocument/2006/relationships/slide" Target="slide29.xml"/><Relationship Id="rId23" Type="http://schemas.openxmlformats.org/officeDocument/2006/relationships/slide" Target="slide37.xml"/><Relationship Id="rId28" Type="http://schemas.openxmlformats.org/officeDocument/2006/relationships/slide" Target="slide42.xml"/><Relationship Id="rId10" Type="http://schemas.openxmlformats.org/officeDocument/2006/relationships/slide" Target="slide24.xml"/><Relationship Id="rId19" Type="http://schemas.openxmlformats.org/officeDocument/2006/relationships/slide" Target="slide33.xml"/><Relationship Id="rId4" Type="http://schemas.openxmlformats.org/officeDocument/2006/relationships/image" Target="../media/image1.jpeg"/><Relationship Id="rId9" Type="http://schemas.openxmlformats.org/officeDocument/2006/relationships/slide" Target="slide23.xml"/><Relationship Id="rId14" Type="http://schemas.openxmlformats.org/officeDocument/2006/relationships/slide" Target="slide28.xml"/><Relationship Id="rId22" Type="http://schemas.openxmlformats.org/officeDocument/2006/relationships/slide" Target="slide36.xml"/><Relationship Id="rId27" Type="http://schemas.openxmlformats.org/officeDocument/2006/relationships/slide" Target="slide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hyperlink" Target="https://slideplayer.com/slide/8977314/" TargetMode="External"/><Relationship Id="rId7" Type="http://schemas.openxmlformats.org/officeDocument/2006/relationships/hyperlink" Target="http://www.coloncancer.l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philly.com/philly/business/medical-scope-maker-olympus-hit-with-6-6m-damages-verdict-in-superbug-case-20170725.html" TargetMode="External"/><Relationship Id="rId11" Type="http://schemas.openxmlformats.org/officeDocument/2006/relationships/hyperlink" Target="https://www.pentaxmedical.com/pentax/en/92/2/Press-Releases/" TargetMode="External"/><Relationship Id="rId5" Type="http://schemas.openxmlformats.org/officeDocument/2006/relationships/hyperlink" Target="https://www.cbsnews.com/news/ex-vegas-md-guilty-of-murder-in-wide-hepatitis-c-outbreak/" TargetMode="External"/><Relationship Id="rId10" Type="http://schemas.openxmlformats.org/officeDocument/2006/relationships/hyperlink" Target="https://www.ecri.org/Resources/Whitepapers_and_reports/Top_10_Hazards_For_2018_Poster.pdf?_cldee=ZGVhbi5mLnNpdHRpZ0B1dGgudG1jLmVkdQ==&amp;recipientid=lead-7183f74534e3de11846b0015600f6010-05a6b309878041c2818cf04fcb432be1&amp;esid=6523e970-ddca-e711-8107-005056936fe1" TargetMode="External"/><Relationship Id="rId4" Type="http://schemas.openxmlformats.org/officeDocument/2006/relationships/hyperlink" Target="http://www.ncbi.nlm.nih.gov/pubmed/25324917" TargetMode="External"/><Relationship Id="rId9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lp.senate.gov/imo/media/doc/040317%20-%20PM-Olympus.pdf" TargetMode="External"/><Relationship Id="rId3" Type="http://schemas.openxmlformats.org/officeDocument/2006/relationships/hyperlink" Target="https://slideplayer.com/slide/8977314/" TargetMode="External"/><Relationship Id="rId7" Type="http://schemas.openxmlformats.org/officeDocument/2006/relationships/hyperlink" Target="https://www.fda.gov/NewsEvents/Newsroom/PressAnnouncements/ucm481956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ami.org/newsviews/newsdetail.aspx?ItemNumber=1944" TargetMode="External"/><Relationship Id="rId11" Type="http://schemas.openxmlformats.org/officeDocument/2006/relationships/image" Target="../media/image1.jpeg"/><Relationship Id="rId5" Type="http://schemas.openxmlformats.org/officeDocument/2006/relationships/hyperlink" Target="https://www.schmidtlaw.com/olympus-did-not-tell-u-s-hospitals-about-scope-infections/" TargetMode="External"/><Relationship Id="rId10" Type="http://schemas.openxmlformats.org/officeDocument/2006/relationships/hyperlink" Target="http://www.coloncancer.lv/" TargetMode="External"/><Relationship Id="rId4" Type="http://schemas.openxmlformats.org/officeDocument/2006/relationships/hyperlink" Target="https://www.lfm-hcs.com/2016/07/study-at-least-40-percent-of-disinfected-endoscopes-possibly-colonoscopes-remained-contaminated-emails-reveal/" TargetMode="External"/><Relationship Id="rId9" Type="http://schemas.openxmlformats.org/officeDocument/2006/relationships/hyperlink" Target="https://www.lfm-hcs.com/2017/03/the-redesigned-olympus-duodenoscope-has-been-linked-to-a-superbug-cluste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3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3075" name="object 2"/>
          <p:cNvSpPr>
            <a:spLocks/>
          </p:cNvSpPr>
          <p:nvPr/>
        </p:nvSpPr>
        <p:spPr bwMode="auto">
          <a:xfrm>
            <a:off x="8115300" y="153988"/>
            <a:ext cx="762000" cy="231775"/>
          </a:xfrm>
          <a:custGeom>
            <a:avLst/>
            <a:gdLst>
              <a:gd name="T0" fmla="*/ 0 w 762000"/>
              <a:gd name="T1" fmla="*/ 231775 h 231775"/>
              <a:gd name="T2" fmla="*/ 762000 w 762000"/>
              <a:gd name="T3" fmla="*/ 231775 h 231775"/>
              <a:gd name="T4" fmla="*/ 762000 w 762000"/>
              <a:gd name="T5" fmla="*/ 0 h 231775"/>
              <a:gd name="T6" fmla="*/ 0 w 762000"/>
              <a:gd name="T7" fmla="*/ 0 h 231775"/>
              <a:gd name="T8" fmla="*/ 0 w 762000"/>
              <a:gd name="T9" fmla="*/ 231775 h 231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2000" h="231775">
                <a:moveTo>
                  <a:pt x="0" y="231775"/>
                </a:moveTo>
                <a:lnTo>
                  <a:pt x="762000" y="231775"/>
                </a:lnTo>
                <a:lnTo>
                  <a:pt x="76200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3076" name="object 3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8115300" y="153988"/>
            <a:ext cx="762000" cy="231775"/>
          </a:xfrm>
          <a:custGeom>
            <a:avLst/>
            <a:gdLst>
              <a:gd name="T0" fmla="*/ 0 w 762000"/>
              <a:gd name="T1" fmla="*/ 231775 h 231775"/>
              <a:gd name="T2" fmla="*/ 762000 w 762000"/>
              <a:gd name="T3" fmla="*/ 231775 h 231775"/>
              <a:gd name="T4" fmla="*/ 762000 w 762000"/>
              <a:gd name="T5" fmla="*/ 0 h 231775"/>
              <a:gd name="T6" fmla="*/ 0 w 762000"/>
              <a:gd name="T7" fmla="*/ 0 h 231775"/>
              <a:gd name="T8" fmla="*/ 0 w 762000"/>
              <a:gd name="T9" fmla="*/ 231775 h 231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2000" h="231775">
                <a:moveTo>
                  <a:pt x="0" y="231775"/>
                </a:moveTo>
                <a:lnTo>
                  <a:pt x="762000" y="231775"/>
                </a:lnTo>
                <a:lnTo>
                  <a:pt x="76200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3077" name="object 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5788" y="161925"/>
            <a:ext cx="585787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3078" name="object 5"/>
          <p:cNvSpPr>
            <a:spLocks/>
          </p:cNvSpPr>
          <p:nvPr/>
        </p:nvSpPr>
        <p:spPr bwMode="auto">
          <a:xfrm>
            <a:off x="8105775" y="460375"/>
            <a:ext cx="765175" cy="231775"/>
          </a:xfrm>
          <a:custGeom>
            <a:avLst/>
            <a:gdLst>
              <a:gd name="T0" fmla="*/ 0 w 765175"/>
              <a:gd name="T1" fmla="*/ 231775 h 231775"/>
              <a:gd name="T2" fmla="*/ 765175 w 765175"/>
              <a:gd name="T3" fmla="*/ 231775 h 231775"/>
              <a:gd name="T4" fmla="*/ 765175 w 765175"/>
              <a:gd name="T5" fmla="*/ 0 h 231775"/>
              <a:gd name="T6" fmla="*/ 0 w 765175"/>
              <a:gd name="T7" fmla="*/ 0 h 231775"/>
              <a:gd name="T8" fmla="*/ 0 w 765175"/>
              <a:gd name="T9" fmla="*/ 231775 h 231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5175" h="231775">
                <a:moveTo>
                  <a:pt x="0" y="231775"/>
                </a:moveTo>
                <a:lnTo>
                  <a:pt x="765175" y="231775"/>
                </a:lnTo>
                <a:lnTo>
                  <a:pt x="765175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3079" name="object 6">
            <a:hlinkClick r:id="rId3"/>
          </p:cNvPr>
          <p:cNvSpPr>
            <a:spLocks/>
          </p:cNvSpPr>
          <p:nvPr/>
        </p:nvSpPr>
        <p:spPr bwMode="auto">
          <a:xfrm>
            <a:off x="8105775" y="460375"/>
            <a:ext cx="765175" cy="231775"/>
          </a:xfrm>
          <a:custGeom>
            <a:avLst/>
            <a:gdLst>
              <a:gd name="T0" fmla="*/ 0 w 765175"/>
              <a:gd name="T1" fmla="*/ 231775 h 231775"/>
              <a:gd name="T2" fmla="*/ 765175 w 765175"/>
              <a:gd name="T3" fmla="*/ 231775 h 231775"/>
              <a:gd name="T4" fmla="*/ 765175 w 765175"/>
              <a:gd name="T5" fmla="*/ 0 h 231775"/>
              <a:gd name="T6" fmla="*/ 0 w 765175"/>
              <a:gd name="T7" fmla="*/ 0 h 231775"/>
              <a:gd name="T8" fmla="*/ 0 w 765175"/>
              <a:gd name="T9" fmla="*/ 231775 h 231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5175" h="231775">
                <a:moveTo>
                  <a:pt x="0" y="231775"/>
                </a:moveTo>
                <a:lnTo>
                  <a:pt x="765175" y="231775"/>
                </a:lnTo>
                <a:lnTo>
                  <a:pt x="765175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3080" name="object 7">
            <a:hlinkClick r:id="rId3"/>
          </p:cNvPr>
          <p:cNvSpPr txBox="1">
            <a:spLocks noChangeArrowheads="1"/>
          </p:cNvSpPr>
          <p:nvPr/>
        </p:nvSpPr>
        <p:spPr bwMode="auto">
          <a:xfrm>
            <a:off x="8169275" y="468313"/>
            <a:ext cx="646113" cy="20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  <a:hlinkClick r:id="rId3"/>
              </a:rPr>
              <a:t>Главная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3081" name="object 4"/>
          <p:cNvSpPr>
            <a:spLocks noChangeArrowheads="1"/>
          </p:cNvSpPr>
          <p:nvPr/>
        </p:nvSpPr>
        <p:spPr bwMode="auto">
          <a:xfrm>
            <a:off x="3851275" y="152400"/>
            <a:ext cx="15652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err="1">
                <a:latin typeface="NSRLBS+Arial,Bold"/>
              </a:rPr>
              <a:t>С.А.Матасов</a:t>
            </a:r>
            <a:endParaRPr lang="ru-RU" altLang="ru-RU" sz="1600" b="1" dirty="0">
              <a:latin typeface="NSRLBS+Arial,Bold"/>
            </a:endParaRPr>
          </a:p>
        </p:txBody>
      </p:sp>
      <p:sp>
        <p:nvSpPr>
          <p:cNvPr id="3082" name="object 6"/>
          <p:cNvSpPr>
            <a:spLocks noChangeArrowheads="1"/>
          </p:cNvSpPr>
          <p:nvPr/>
        </p:nvSpPr>
        <p:spPr bwMode="auto">
          <a:xfrm>
            <a:off x="0" y="642938"/>
            <a:ext cx="9144000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238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latin typeface="Arial" panose="020B0604020202020204" pitchFamily="34" charset="0"/>
              </a:rPr>
              <a:t>ПЕРСПЕКТИВЫ СКРИНИНГА И ЛЕЧЕНИЯ РАКА КОЛОН</a:t>
            </a:r>
          </a:p>
        </p:txBody>
      </p:sp>
      <p:sp>
        <p:nvSpPr>
          <p:cNvPr id="3083" name="object 8"/>
          <p:cNvSpPr>
            <a:spLocks noChangeArrowheads="1"/>
          </p:cNvSpPr>
          <p:nvPr/>
        </p:nvSpPr>
        <p:spPr bwMode="auto">
          <a:xfrm>
            <a:off x="25400" y="1052513"/>
            <a:ext cx="9144000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 b="1" dirty="0">
                <a:latin typeface="Arial" panose="020B0604020202020204" pitchFamily="34" charset="0"/>
              </a:rPr>
              <a:t>Часть </a:t>
            </a:r>
            <a:r>
              <a:rPr lang="ru-RU" altLang="ru-RU" sz="1800" b="1" dirty="0">
                <a:latin typeface="JAJJEC+Arial,Bold"/>
              </a:rPr>
              <a:t>1. </a:t>
            </a:r>
            <a:r>
              <a:rPr lang="ru-RU" altLang="ru-RU" sz="1800" b="1" dirty="0">
                <a:latin typeface="Arial" panose="020B0604020202020204" pitchFamily="34" charset="0"/>
              </a:rPr>
              <a:t>АСЕПТИЧЕСКИЙ МЕТОД ГИБКОЙ ЭНДОСКОПИИ</a:t>
            </a:r>
          </a:p>
        </p:txBody>
      </p:sp>
      <p:sp>
        <p:nvSpPr>
          <p:cNvPr id="3084" name="object 9"/>
          <p:cNvSpPr>
            <a:spLocks noChangeArrowheads="1"/>
          </p:cNvSpPr>
          <p:nvPr/>
        </p:nvSpPr>
        <p:spPr bwMode="auto">
          <a:xfrm>
            <a:off x="3606800" y="1576388"/>
            <a:ext cx="5176838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3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i="1" dirty="0">
                <a:latin typeface="VAKSMR+Arial,Italic"/>
              </a:rPr>
              <a:t>«</a:t>
            </a:r>
            <a:r>
              <a:rPr lang="ru-RU" altLang="ru-RU" sz="1400" i="1" dirty="0">
                <a:latin typeface="Arial,Italic"/>
              </a:rPr>
              <a:t>Риск, связанный с неадекватно очищенными и дезинфицированными эндоскопами - это самый критический пункт в безопасности пациентов, который я встречала за мои 30 лет в здравоохранении»   </a:t>
            </a:r>
            <a:r>
              <a:rPr lang="ru-RU" altLang="ru-RU" sz="1400" dirty="0">
                <a:latin typeface="QQQNFE+Arial"/>
              </a:rPr>
              <a:t>N. </a:t>
            </a:r>
            <a:r>
              <a:rPr lang="ru-RU" altLang="ru-RU" sz="1400" dirty="0" err="1">
                <a:latin typeface="QQQNFE+Arial"/>
              </a:rPr>
              <a:t>Chobin</a:t>
            </a:r>
            <a:r>
              <a:rPr lang="ru-RU" altLang="ru-RU" sz="1400" dirty="0">
                <a:latin typeface="QQQNFE+Arial"/>
              </a:rPr>
              <a:t>, </a:t>
            </a:r>
            <a:r>
              <a:rPr lang="ru-RU" altLang="ru-RU" sz="1400" dirty="0">
                <a:latin typeface="QQQNFE+Arial"/>
                <a:hlinkClick r:id="rId4"/>
              </a:rPr>
              <a:t>[1]</a:t>
            </a:r>
            <a:r>
              <a:rPr lang="ru-RU" altLang="ru-RU" sz="1400" dirty="0">
                <a:latin typeface="QQQNFE+Arial"/>
              </a:rPr>
              <a:t>.</a:t>
            </a:r>
          </a:p>
        </p:txBody>
      </p:sp>
      <p:sp>
        <p:nvSpPr>
          <p:cNvPr id="3086" name="object 10"/>
          <p:cNvSpPr>
            <a:spLocks noChangeArrowheads="1"/>
          </p:cNvSpPr>
          <p:nvPr/>
        </p:nvSpPr>
        <p:spPr bwMode="auto">
          <a:xfrm>
            <a:off x="0" y="2690770"/>
            <a:ext cx="914400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Содержание</a:t>
            </a:r>
            <a:r>
              <a:rPr lang="en-US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3087" name="object 11"/>
          <p:cNvSpPr>
            <a:spLocks noChangeArrowheads="1"/>
          </p:cNvSpPr>
          <p:nvPr/>
        </p:nvSpPr>
        <p:spPr bwMode="auto">
          <a:xfrm>
            <a:off x="404813" y="3100345"/>
            <a:ext cx="8421687" cy="372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1. Содержание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слайдов. </a:t>
            </a:r>
            <a:endParaRPr lang="ru-RU" altLang="ru-RU" sz="1600" dirty="0" smtClean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2. </a:t>
            </a:r>
            <a:r>
              <a:rPr lang="ru-RU" altLang="ru-RU" sz="1600" dirty="0" smtClean="0">
                <a:solidFill>
                  <a:srgbClr val="000000"/>
                </a:solidFill>
                <a:latin typeface="NSRLBS+Arial,Bold"/>
              </a:rPr>
              <a:t>Бизнес </a:t>
            </a:r>
            <a:r>
              <a:rPr lang="lv-LV" altLang="ru-RU" sz="1600" dirty="0" smtClean="0">
                <a:solidFill>
                  <a:srgbClr val="000000"/>
                </a:solidFill>
                <a:latin typeface="NSRLBS+Arial,Bold"/>
              </a:rPr>
              <a:t>Olympus </a:t>
            </a:r>
            <a:r>
              <a:rPr lang="lv-LV" altLang="ru-RU" sz="1600" dirty="0">
                <a:solidFill>
                  <a:srgbClr val="000000"/>
                </a:solidFill>
                <a:latin typeface="VOFWLN+Arial"/>
              </a:rPr>
              <a:t>Corp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. </a:t>
            </a:r>
            <a:r>
              <a:rPr lang="ru-RU" altLang="ru-RU" sz="1600" dirty="0" smtClean="0">
                <a:solidFill>
                  <a:srgbClr val="000000"/>
                </a:solidFill>
                <a:latin typeface="NSRLBS+Arial,Bold"/>
              </a:rPr>
              <a:t>и инфицирование его эндоскопами.</a:t>
            </a:r>
            <a:endParaRPr lang="ru-RU" altLang="ru-RU" sz="1600" i="1" dirty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.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Мнимая дезинфекция гибких эндоскопов; суть дела и как быть.</a:t>
            </a: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latin typeface="VOFWLN+Arial"/>
              </a:rPr>
              <a:t>4. </a:t>
            </a:r>
            <a:r>
              <a:rPr lang="ru-RU" altLang="ru-RU" sz="1600" dirty="0" smtClean="0">
                <a:latin typeface="QQQNFE+Arial"/>
              </a:rPr>
              <a:t>Контактные зоны многоканальных </a:t>
            </a:r>
            <a:r>
              <a:rPr lang="ru-RU" altLang="ru-RU" sz="1600" dirty="0" smtClean="0">
                <a:latin typeface="VOFWLN+Arial"/>
              </a:rPr>
              <a:t>эндоскопов.</a:t>
            </a: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latin typeface="VOFWLN+Arial"/>
              </a:rPr>
              <a:t>5</a:t>
            </a:r>
            <a:r>
              <a:rPr lang="ru-RU" altLang="ru-RU" sz="1600" dirty="0">
                <a:latin typeface="VOFWLN+Arial"/>
              </a:rPr>
              <a:t>. Источники и </a:t>
            </a:r>
            <a:r>
              <a:rPr lang="ru-RU" altLang="ru-RU" sz="1600" dirty="0" smtClean="0">
                <a:latin typeface="VOFWLN+Arial"/>
              </a:rPr>
              <a:t>причины перекрестного инфицирования.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6.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База Асептического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метода.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7.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Отличия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канального эндоскопа.</a:t>
            </a:r>
          </a:p>
          <a:p>
            <a:pPr eaLnBrk="1" hangingPunct="1">
              <a:lnSpc>
                <a:spcPts val="1775"/>
              </a:lnSpc>
              <a:spcBef>
                <a:spcPts val="0"/>
              </a:spcBef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8.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Порядок дезинфекции 1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-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канального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эндоскопа.</a:t>
            </a:r>
          </a:p>
          <a:p>
            <a:pPr eaLnBrk="1" hangingPunct="1">
              <a:lnSpc>
                <a:spcPts val="1775"/>
              </a:lnSpc>
              <a:spcBef>
                <a:spcPts val="0"/>
              </a:spcBef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9. Обеспечение дезинфекции, хранения, транспортировки 1-канального эндоскопа.</a:t>
            </a:r>
          </a:p>
          <a:p>
            <a:pPr eaLnBrk="1" hangingPunct="1">
              <a:lnSpc>
                <a:spcPts val="1775"/>
              </a:lnSpc>
              <a:spcBef>
                <a:spcPts val="0"/>
              </a:spcBef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10.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Тринадцать преимуществ Асептического метода.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11.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Заключение.</a:t>
            </a: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12, 13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. Основные источники информации.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14-17.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VAKSMR+Arial,Italic"/>
              </a:rPr>
              <a:t>1.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Случаи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перекрестного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инфицирования пациентов.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18.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VAKSMR+Arial,Italic"/>
              </a:rPr>
              <a:t>2.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Olympus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Corp.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и </a:t>
            </a:r>
            <a:r>
              <a:rPr lang="lv-LV" altLang="ru-RU" sz="1600" dirty="0" smtClean="0">
                <a:solidFill>
                  <a:srgbClr val="000000"/>
                </a:solidFill>
                <a:latin typeface="VOFWLN+Arial"/>
              </a:rPr>
              <a:t>FDA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; оппоненты или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артнеры?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19.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BUQAVI+Arial,Italic"/>
              </a:rPr>
              <a:t>3. </a:t>
            </a:r>
            <a:r>
              <a:rPr lang="ru-RU" altLang="ru-RU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Фото у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злов, деталей и аспектов сборки 1-канального эндоскопа.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.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2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2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</p:txBody>
      </p:sp>
      <p:sp>
        <p:nvSpPr>
          <p:cNvPr id="3088" name="object 8"/>
          <p:cNvSpPr>
            <a:spLocks/>
          </p:cNvSpPr>
          <p:nvPr/>
        </p:nvSpPr>
        <p:spPr bwMode="auto">
          <a:xfrm>
            <a:off x="1924050" y="2400822"/>
            <a:ext cx="5295900" cy="228600"/>
          </a:xfrm>
          <a:custGeom>
            <a:avLst/>
            <a:gdLst>
              <a:gd name="T0" fmla="*/ 5168900 w 5295900"/>
              <a:gd name="T1" fmla="*/ 70817 h 229235"/>
              <a:gd name="T2" fmla="*/ 5219700 w 5295900"/>
              <a:gd name="T3" fmla="*/ 82600 h 229235"/>
              <a:gd name="T4" fmla="*/ 5151967 w 5295900"/>
              <a:gd name="T5" fmla="*/ 94384 h 229235"/>
              <a:gd name="T6" fmla="*/ 5219700 w 5295900"/>
              <a:gd name="T7" fmla="*/ 117954 h 229235"/>
              <a:gd name="T8" fmla="*/ 5160432 w 5295900"/>
              <a:gd name="T9" fmla="*/ 129737 h 229235"/>
              <a:gd name="T10" fmla="*/ 5219700 w 5295900"/>
              <a:gd name="T11" fmla="*/ 141520 h 229235"/>
              <a:gd name="T12" fmla="*/ 5219700 w 5295900"/>
              <a:gd name="T13" fmla="*/ 212221 h 229235"/>
              <a:gd name="T14" fmla="*/ 5219700 w 5295900"/>
              <a:gd name="T15" fmla="*/ 141520 h 229235"/>
              <a:gd name="T16" fmla="*/ 5287433 w 5295900"/>
              <a:gd name="T17" fmla="*/ 117954 h 229235"/>
              <a:gd name="T18" fmla="*/ 5287434 w 5295900"/>
              <a:gd name="T19" fmla="*/ 117953 h 229235"/>
              <a:gd name="T20" fmla="*/ 5278966 w 5295900"/>
              <a:gd name="T21" fmla="*/ 82600 h 229235"/>
              <a:gd name="T22" fmla="*/ 5278965 w 5295900"/>
              <a:gd name="T23" fmla="*/ 82599 h 229235"/>
              <a:gd name="T24" fmla="*/ 76200 w 5295900"/>
              <a:gd name="T25" fmla="*/ 0 h 229235"/>
              <a:gd name="T26" fmla="*/ 76200 w 5295900"/>
              <a:gd name="T27" fmla="*/ 212105 h 229235"/>
              <a:gd name="T28" fmla="*/ 76200 w 5295900"/>
              <a:gd name="T29" fmla="*/ 141403 h 229235"/>
              <a:gd name="T30" fmla="*/ 135466 w 5295900"/>
              <a:gd name="T31" fmla="*/ 129621 h 229235"/>
              <a:gd name="T32" fmla="*/ 76200 w 5295900"/>
              <a:gd name="T33" fmla="*/ 117836 h 229235"/>
              <a:gd name="T34" fmla="*/ 143933 w 5295900"/>
              <a:gd name="T35" fmla="*/ 94268 h 229235"/>
              <a:gd name="T36" fmla="*/ 76200 w 5295900"/>
              <a:gd name="T37" fmla="*/ 82483 h 229235"/>
              <a:gd name="T38" fmla="*/ 126999 w 5295900"/>
              <a:gd name="T39" fmla="*/ 70703 h 229235"/>
              <a:gd name="T40" fmla="*/ 5160432 w 5295900"/>
              <a:gd name="T41" fmla="*/ 129737 h 229235"/>
              <a:gd name="T42" fmla="*/ 5219700 w 5295900"/>
              <a:gd name="T43" fmla="*/ 141520 h 229235"/>
              <a:gd name="T44" fmla="*/ 5160432 w 5295900"/>
              <a:gd name="T45" fmla="*/ 129737 h 229235"/>
              <a:gd name="T46" fmla="*/ 126999 w 5295900"/>
              <a:gd name="T47" fmla="*/ 141404 h 229235"/>
              <a:gd name="T48" fmla="*/ 5160432 w 5295900"/>
              <a:gd name="T49" fmla="*/ 129737 h 229235"/>
              <a:gd name="T50" fmla="*/ 76200 w 5295900"/>
              <a:gd name="T51" fmla="*/ 129621 h 229235"/>
              <a:gd name="T52" fmla="*/ 127000 w 5295900"/>
              <a:gd name="T53" fmla="*/ 141403 h 229235"/>
              <a:gd name="T54" fmla="*/ 76200 w 5295900"/>
              <a:gd name="T55" fmla="*/ 129621 h 229235"/>
              <a:gd name="T56" fmla="*/ 5143500 w 5295900"/>
              <a:gd name="T57" fmla="*/ 106169 h 229235"/>
              <a:gd name="T58" fmla="*/ 5219700 w 5295900"/>
              <a:gd name="T59" fmla="*/ 117954 h 229235"/>
              <a:gd name="T60" fmla="*/ 5151967 w 5295900"/>
              <a:gd name="T61" fmla="*/ 94384 h 229235"/>
              <a:gd name="T62" fmla="*/ 152400 w 5295900"/>
              <a:gd name="T63" fmla="*/ 106051 h 229235"/>
              <a:gd name="T64" fmla="*/ 5151965 w 5295900"/>
              <a:gd name="T65" fmla="*/ 117953 h 229235"/>
              <a:gd name="T66" fmla="*/ 5151967 w 5295900"/>
              <a:gd name="T67" fmla="*/ 94384 h 229235"/>
              <a:gd name="T68" fmla="*/ 76200 w 5295900"/>
              <a:gd name="T69" fmla="*/ 94268 h 229235"/>
              <a:gd name="T70" fmla="*/ 143933 w 5295900"/>
              <a:gd name="T71" fmla="*/ 117836 h 229235"/>
              <a:gd name="T72" fmla="*/ 143934 w 5295900"/>
              <a:gd name="T73" fmla="*/ 94269 h 229235"/>
              <a:gd name="T74" fmla="*/ 143933 w 5295900"/>
              <a:gd name="T75" fmla="*/ 94268 h 229235"/>
              <a:gd name="T76" fmla="*/ 143934 w 5295900"/>
              <a:gd name="T77" fmla="*/ 94269 h 229235"/>
              <a:gd name="T78" fmla="*/ 5168900 w 5295900"/>
              <a:gd name="T79" fmla="*/ 70817 h 229235"/>
              <a:gd name="T80" fmla="*/ 5219700 w 5295900"/>
              <a:gd name="T81" fmla="*/ 82600 h 229235"/>
              <a:gd name="T82" fmla="*/ 5168900 w 5295900"/>
              <a:gd name="T83" fmla="*/ 70817 h 229235"/>
              <a:gd name="T84" fmla="*/ 135467 w 5295900"/>
              <a:gd name="T85" fmla="*/ 82484 h 229235"/>
              <a:gd name="T86" fmla="*/ 5168900 w 5295900"/>
              <a:gd name="T87" fmla="*/ 70817 h 229235"/>
              <a:gd name="T88" fmla="*/ 76200 w 5295900"/>
              <a:gd name="T89" fmla="*/ 70703 h 229235"/>
              <a:gd name="T90" fmla="*/ 135467 w 5295900"/>
              <a:gd name="T91" fmla="*/ 82484 h 229235"/>
              <a:gd name="T92" fmla="*/ 76200 w 5295900"/>
              <a:gd name="T93" fmla="*/ 70703 h 229235"/>
              <a:gd name="T94" fmla="*/ 76200 w 5295900"/>
              <a:gd name="T95" fmla="*/ 70703 h 229235"/>
              <a:gd name="T96" fmla="*/ 126999 w 5295900"/>
              <a:gd name="T97" fmla="*/ 70703 h 2292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295900" h="229235">
                <a:moveTo>
                  <a:pt x="5219700" y="126"/>
                </a:moveTo>
                <a:lnTo>
                  <a:pt x="5168900" y="76325"/>
                </a:lnTo>
                <a:lnTo>
                  <a:pt x="5219700" y="76326"/>
                </a:lnTo>
                <a:lnTo>
                  <a:pt x="5219700" y="89026"/>
                </a:lnTo>
                <a:lnTo>
                  <a:pt x="5160433" y="89026"/>
                </a:lnTo>
                <a:lnTo>
                  <a:pt x="5151967" y="101725"/>
                </a:lnTo>
                <a:lnTo>
                  <a:pt x="5219700" y="101726"/>
                </a:lnTo>
                <a:lnTo>
                  <a:pt x="5219700" y="127126"/>
                </a:lnTo>
                <a:lnTo>
                  <a:pt x="5151966" y="127126"/>
                </a:lnTo>
                <a:lnTo>
                  <a:pt x="5160432" y="139825"/>
                </a:lnTo>
                <a:lnTo>
                  <a:pt x="5219700" y="139826"/>
                </a:lnTo>
                <a:lnTo>
                  <a:pt x="5219700" y="152526"/>
                </a:lnTo>
                <a:lnTo>
                  <a:pt x="5168900" y="152526"/>
                </a:lnTo>
                <a:lnTo>
                  <a:pt x="5219700" y="228726"/>
                </a:lnTo>
                <a:lnTo>
                  <a:pt x="5270500" y="152526"/>
                </a:lnTo>
                <a:lnTo>
                  <a:pt x="5219700" y="152526"/>
                </a:lnTo>
                <a:lnTo>
                  <a:pt x="5270500" y="152525"/>
                </a:lnTo>
                <a:lnTo>
                  <a:pt x="5287433" y="127126"/>
                </a:lnTo>
                <a:lnTo>
                  <a:pt x="5219700" y="127126"/>
                </a:lnTo>
                <a:lnTo>
                  <a:pt x="5287434" y="127125"/>
                </a:lnTo>
                <a:lnTo>
                  <a:pt x="5295900" y="114426"/>
                </a:lnTo>
                <a:lnTo>
                  <a:pt x="5278966" y="89026"/>
                </a:lnTo>
                <a:lnTo>
                  <a:pt x="5219700" y="89026"/>
                </a:lnTo>
                <a:lnTo>
                  <a:pt x="5278965" y="89025"/>
                </a:lnTo>
                <a:lnTo>
                  <a:pt x="5219700" y="126"/>
                </a:lnTo>
                <a:close/>
              </a:path>
              <a:path w="5295900" h="229235">
                <a:moveTo>
                  <a:pt x="76200" y="0"/>
                </a:moveTo>
                <a:lnTo>
                  <a:pt x="0" y="114300"/>
                </a:lnTo>
                <a:lnTo>
                  <a:pt x="76200" y="228600"/>
                </a:lnTo>
                <a:lnTo>
                  <a:pt x="126999" y="152401"/>
                </a:lnTo>
                <a:lnTo>
                  <a:pt x="76200" y="152400"/>
                </a:lnTo>
                <a:lnTo>
                  <a:pt x="76200" y="139700"/>
                </a:lnTo>
                <a:lnTo>
                  <a:pt x="135466" y="139700"/>
                </a:lnTo>
                <a:lnTo>
                  <a:pt x="143932" y="127001"/>
                </a:lnTo>
                <a:lnTo>
                  <a:pt x="76200" y="127000"/>
                </a:lnTo>
                <a:lnTo>
                  <a:pt x="76200" y="101600"/>
                </a:lnTo>
                <a:lnTo>
                  <a:pt x="143933" y="101600"/>
                </a:lnTo>
                <a:lnTo>
                  <a:pt x="135467" y="88901"/>
                </a:lnTo>
                <a:lnTo>
                  <a:pt x="76200" y="88900"/>
                </a:lnTo>
                <a:lnTo>
                  <a:pt x="76200" y="76200"/>
                </a:lnTo>
                <a:lnTo>
                  <a:pt x="126999" y="76200"/>
                </a:lnTo>
                <a:lnTo>
                  <a:pt x="76200" y="0"/>
                </a:lnTo>
                <a:close/>
              </a:path>
              <a:path w="5295900" h="229235">
                <a:moveTo>
                  <a:pt x="5160432" y="139825"/>
                </a:moveTo>
                <a:lnTo>
                  <a:pt x="5168899" y="152525"/>
                </a:lnTo>
                <a:lnTo>
                  <a:pt x="5219700" y="152526"/>
                </a:lnTo>
                <a:lnTo>
                  <a:pt x="5219700" y="139826"/>
                </a:lnTo>
                <a:lnTo>
                  <a:pt x="5160432" y="139825"/>
                </a:lnTo>
                <a:close/>
              </a:path>
              <a:path w="5295900" h="229235">
                <a:moveTo>
                  <a:pt x="135465" y="139701"/>
                </a:moveTo>
                <a:lnTo>
                  <a:pt x="126999" y="152401"/>
                </a:lnTo>
                <a:lnTo>
                  <a:pt x="5168899" y="152525"/>
                </a:lnTo>
                <a:lnTo>
                  <a:pt x="5160432" y="139825"/>
                </a:lnTo>
                <a:lnTo>
                  <a:pt x="135465" y="139701"/>
                </a:lnTo>
                <a:close/>
              </a:path>
              <a:path w="5295900" h="229235">
                <a:moveTo>
                  <a:pt x="76200" y="139700"/>
                </a:moveTo>
                <a:lnTo>
                  <a:pt x="76200" y="152400"/>
                </a:lnTo>
                <a:lnTo>
                  <a:pt x="127000" y="152400"/>
                </a:lnTo>
                <a:lnTo>
                  <a:pt x="135465" y="139701"/>
                </a:lnTo>
                <a:lnTo>
                  <a:pt x="76200" y="139700"/>
                </a:lnTo>
                <a:close/>
              </a:path>
              <a:path w="5295900" h="229235">
                <a:moveTo>
                  <a:pt x="5151967" y="101725"/>
                </a:moveTo>
                <a:lnTo>
                  <a:pt x="5143500" y="114426"/>
                </a:lnTo>
                <a:lnTo>
                  <a:pt x="5151965" y="127125"/>
                </a:lnTo>
                <a:lnTo>
                  <a:pt x="5219700" y="127126"/>
                </a:lnTo>
                <a:lnTo>
                  <a:pt x="5219700" y="101726"/>
                </a:lnTo>
                <a:lnTo>
                  <a:pt x="5151967" y="101725"/>
                </a:lnTo>
                <a:close/>
              </a:path>
              <a:path w="5295900" h="229235">
                <a:moveTo>
                  <a:pt x="143934" y="101601"/>
                </a:moveTo>
                <a:lnTo>
                  <a:pt x="152400" y="114300"/>
                </a:lnTo>
                <a:lnTo>
                  <a:pt x="143932" y="127001"/>
                </a:lnTo>
                <a:lnTo>
                  <a:pt x="5151965" y="127125"/>
                </a:lnTo>
                <a:lnTo>
                  <a:pt x="5143500" y="114426"/>
                </a:lnTo>
                <a:lnTo>
                  <a:pt x="5151967" y="101725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76200" y="101600"/>
                </a:moveTo>
                <a:lnTo>
                  <a:pt x="76200" y="127000"/>
                </a:lnTo>
                <a:lnTo>
                  <a:pt x="143933" y="127000"/>
                </a:lnTo>
                <a:lnTo>
                  <a:pt x="152400" y="114300"/>
                </a:lnTo>
                <a:lnTo>
                  <a:pt x="143934" y="101601"/>
                </a:lnTo>
                <a:lnTo>
                  <a:pt x="76200" y="101600"/>
                </a:lnTo>
                <a:close/>
              </a:path>
              <a:path w="5295900" h="229235">
                <a:moveTo>
                  <a:pt x="143933" y="101600"/>
                </a:moveTo>
                <a:lnTo>
                  <a:pt x="76200" y="101600"/>
                </a:lnTo>
                <a:lnTo>
                  <a:pt x="143934" y="101601"/>
                </a:lnTo>
                <a:lnTo>
                  <a:pt x="143933" y="101600"/>
                </a:lnTo>
                <a:close/>
              </a:path>
              <a:path w="5295900" h="229235">
                <a:moveTo>
                  <a:pt x="5168900" y="76325"/>
                </a:moveTo>
                <a:lnTo>
                  <a:pt x="5160434" y="89025"/>
                </a:lnTo>
                <a:lnTo>
                  <a:pt x="5219700" y="89026"/>
                </a:lnTo>
                <a:lnTo>
                  <a:pt x="5219700" y="76326"/>
                </a:lnTo>
                <a:lnTo>
                  <a:pt x="5168900" y="76325"/>
                </a:lnTo>
                <a:close/>
              </a:path>
              <a:path w="5295900" h="229235">
                <a:moveTo>
                  <a:pt x="127000" y="76201"/>
                </a:moveTo>
                <a:lnTo>
                  <a:pt x="135467" y="88901"/>
                </a:lnTo>
                <a:lnTo>
                  <a:pt x="5160434" y="89025"/>
                </a:lnTo>
                <a:lnTo>
                  <a:pt x="5168900" y="76325"/>
                </a:lnTo>
                <a:lnTo>
                  <a:pt x="127000" y="76201"/>
                </a:lnTo>
                <a:close/>
              </a:path>
              <a:path w="5295900" h="229235">
                <a:moveTo>
                  <a:pt x="76200" y="76200"/>
                </a:moveTo>
                <a:lnTo>
                  <a:pt x="76200" y="88900"/>
                </a:lnTo>
                <a:lnTo>
                  <a:pt x="135467" y="88901"/>
                </a:lnTo>
                <a:lnTo>
                  <a:pt x="127000" y="76201"/>
                </a:lnTo>
                <a:lnTo>
                  <a:pt x="76200" y="76200"/>
                </a:lnTo>
                <a:close/>
              </a:path>
              <a:path w="5295900" h="229235">
                <a:moveTo>
                  <a:pt x="126999" y="76200"/>
                </a:moveTo>
                <a:lnTo>
                  <a:pt x="76200" y="76200"/>
                </a:lnTo>
                <a:lnTo>
                  <a:pt x="127000" y="76201"/>
                </a:lnTo>
                <a:lnTo>
                  <a:pt x="126999" y="76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3089" name="object 11"/>
          <p:cNvSpPr>
            <a:spLocks noChangeArrowheads="1"/>
          </p:cNvSpPr>
          <p:nvPr/>
        </p:nvSpPr>
        <p:spPr bwMode="auto">
          <a:xfrm>
            <a:off x="8828088" y="6488113"/>
            <a:ext cx="166687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4"/>
          <p:cNvSpPr>
            <a:spLocks noChangeArrowheads="1"/>
          </p:cNvSpPr>
          <p:nvPr/>
        </p:nvSpPr>
        <p:spPr bwMode="auto">
          <a:xfrm>
            <a:off x="379413" y="904875"/>
            <a:ext cx="82042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10.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Тринадцать преимуществ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Асептического </a:t>
            </a:r>
            <a:r>
              <a:rPr lang="ru-RU" altLang="ru-RU" sz="1600" b="1">
                <a:solidFill>
                  <a:srgbClr val="000000"/>
                </a:solidFill>
                <a:latin typeface="NSRLBS+Arial,Bold"/>
              </a:rPr>
              <a:t>метода 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13315" name="object 5"/>
          <p:cNvSpPr>
            <a:spLocks noChangeArrowheads="1"/>
          </p:cNvSpPr>
          <p:nvPr/>
        </p:nvSpPr>
        <p:spPr bwMode="auto">
          <a:xfrm>
            <a:off x="406400" y="1241425"/>
            <a:ext cx="8383588" cy="50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Поскольку доступ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щётки в ряд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каналов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и другие контактные зоны современных гибких эндоскопов затруднен,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а оборудование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системы машина-шкаф-контейнер не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стерилизуется, современный метод гибкой эндоскопии нельзя считать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асептическим. В этой связи сегодняшняя ДВУ является мнимой:  практически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</a:t>
            </a:r>
            <a:r>
              <a:rPr lang="ru-RU" altLang="ru-RU" sz="1600" dirty="0">
                <a:latin typeface="QQQNFE+Arial"/>
              </a:rPr>
              <a:t>ак минимум 40</a:t>
            </a:r>
            <a:r>
              <a:rPr lang="ru-RU" altLang="ru-RU" sz="1600" dirty="0" smtClean="0">
                <a:latin typeface="QQQNFE+Arial"/>
              </a:rPr>
              <a:t>% якобы </a:t>
            </a:r>
            <a:r>
              <a:rPr lang="ru-RU" altLang="ru-RU" sz="1600" dirty="0">
                <a:latin typeface="QQQNFE+Arial"/>
              </a:rPr>
              <a:t>дезинфицированных эндоскопов остаются </a:t>
            </a:r>
            <a:r>
              <a:rPr lang="ru-RU" altLang="ru-RU" sz="1600" dirty="0" smtClean="0">
                <a:latin typeface="QQQNFE+Arial"/>
              </a:rPr>
              <a:t>загрязненными </a:t>
            </a:r>
            <a:r>
              <a:rPr lang="ru-RU" altLang="ru-RU" sz="1600" dirty="0" smtClean="0">
                <a:solidFill>
                  <a:srgbClr val="CC0099"/>
                </a:solidFill>
                <a:latin typeface="QQQNFE+Arial"/>
              </a:rPr>
              <a:t>[…]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.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Асептичность предлагаемого метода гибкой эндоскопии обеспечил 1-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канальный бесклапанный эндоскоп, который отличается от многоканального минимизацией: 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marL="288000"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1.1.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общего числа зон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требующих ручной щёточной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очистки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12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1.2.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числа клапанов и их шахт, требующих ручной щёточной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очистки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4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0,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1.3.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числа каналов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требующих ручной щёточной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очистки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6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1.4.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числа каналов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недоступных щёточной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очистке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3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0,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1.5. общей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длины каналов колоноскопа 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7,5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 до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1,7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м, гастроскопов 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6,5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 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1.6.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диаметра вводимой части эндоскопической трубки до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8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мм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Асептический метод гибкой эндоскопии обеспечивает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также Дезинфектор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-п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ротектор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канального эндоскопа, который отличается от цепи машина-шкаф-контейнер тем,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что: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marL="288000"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2.1.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является 1-разовым или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стерилизуется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,</a:t>
            </a:r>
          </a:p>
          <a:p>
            <a:pPr marL="288000"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2.2.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исключает вторичную контаминацию контактных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зон эндоскопа,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2.3.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существенно дольше сохраняет контактные зоны в состоянии ДВУ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2.4.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сократил затраты на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оборудование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в тысячу раз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-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до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50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€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2.5.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сократил расход дезинфектанта до 200 мл,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2.6. </a:t>
            </a:r>
            <a:r>
              <a:rPr lang="ru-RU" altLang="ru-RU" sz="1600" dirty="0">
                <a:latin typeface="VOFWLN+Arial"/>
              </a:rPr>
              <a:t>сократил расход стерильной воды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  до 1,5 л,</a:t>
            </a:r>
          </a:p>
          <a:p>
            <a:pPr marL="288000"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2.7. не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требует помещения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, т.к. имеет незначительные размеры..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: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3316" name="TextBox 10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3317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3318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4" name="Прямоугольник 13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sp>
        <p:nvSpPr>
          <p:cNvPr id="13320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692150" y="1056524"/>
            <a:ext cx="7891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419579" y="1291432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 smtClean="0"/>
              <a:t>;</a:t>
            </a:r>
            <a:endParaRPr lang="ru-RU" dirty="0"/>
          </a:p>
        </p:txBody>
      </p:sp>
      <p:sp>
        <p:nvSpPr>
          <p:cNvPr id="13323" name="object 5"/>
          <p:cNvSpPr>
            <a:spLocks noChangeArrowheads="1"/>
          </p:cNvSpPr>
          <p:nvPr/>
        </p:nvSpPr>
        <p:spPr bwMode="auto">
          <a:xfrm>
            <a:off x="8789988" y="6488113"/>
            <a:ext cx="354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4"/>
          <p:cNvSpPr>
            <a:spLocks noChangeArrowheads="1"/>
          </p:cNvSpPr>
          <p:nvPr/>
        </p:nvSpPr>
        <p:spPr bwMode="auto">
          <a:xfrm>
            <a:off x="3760788" y="901700"/>
            <a:ext cx="1871662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>
                <a:solidFill>
                  <a:srgbClr val="000000"/>
                </a:solidFill>
                <a:latin typeface="NSRLBS+Arial,Bold"/>
              </a:rPr>
              <a:t>11. Заключение</a:t>
            </a:r>
          </a:p>
        </p:txBody>
      </p:sp>
      <p:sp>
        <p:nvSpPr>
          <p:cNvPr id="14339" name="object 5"/>
          <p:cNvSpPr>
            <a:spLocks noChangeArrowheads="1"/>
          </p:cNvSpPr>
          <p:nvPr/>
        </p:nvSpPr>
        <p:spPr bwMode="auto">
          <a:xfrm>
            <a:off x="403225" y="1252538"/>
            <a:ext cx="8386763" cy="204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Так называемая неадекватная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дезинфекция гибких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эндоскопов – результат их неадекватной конструкции, то есть перекрёстное инфицирование пациентов - вина производителей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эндоскопов, </a:t>
            </a:r>
            <a:r>
              <a:rPr lang="ru-RU" altLang="ru-RU" sz="1600" dirty="0">
                <a:latin typeface="Arial" panose="020B0604020202020204" pitchFamily="34" charset="0"/>
              </a:rPr>
              <a:t>цинично </a:t>
            </a:r>
            <a:r>
              <a:rPr lang="ru-RU" altLang="ru-RU" sz="1600" dirty="0" smtClean="0">
                <a:latin typeface="Arial" panose="020B0604020202020204" pitchFamily="34" charset="0"/>
              </a:rPr>
              <a:t>игнорирующих </a:t>
            </a:r>
            <a:r>
              <a:rPr lang="ru-RU" altLang="ru-RU" sz="1600" dirty="0">
                <a:latin typeface="Arial" panose="020B0604020202020204" pitchFamily="34" charset="0"/>
              </a:rPr>
              <a:t>заповедь </a:t>
            </a:r>
            <a:r>
              <a:rPr lang="lv-LV" altLang="ru-RU" sz="1600" i="1" dirty="0">
                <a:latin typeface="Arial" panose="020B0604020202020204" pitchFamily="34" charset="0"/>
              </a:rPr>
              <a:t>primum non nocere</a:t>
            </a:r>
            <a:r>
              <a:rPr lang="ru-RU" altLang="ru-RU" sz="1600" dirty="0">
                <a:latin typeface="Arial" panose="020B0604020202020204" pitchFamily="34" charset="0"/>
              </a:rPr>
              <a:t>. 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Асептический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м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етод снизил с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12-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 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ой число контактных зон аппарата, требующих щёточной очистки, и 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х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общее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число контактных зон, обеспечил их дезинфекцию, хранение и транспортировку в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1-разовой или стерилизуемой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трубке. 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+mj-lt"/>
              <a:buAutoNum type="arabicPeriod"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Латентное инфицирование пациентов,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в том числе возбудителями гепатита С, СПИДа – преступление против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человечества. В этой связи запрет современной гибкой эндоскопии и переход к асептической – задача государственной важности.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4340" name="object 9"/>
          <p:cNvSpPr>
            <a:spLocks noChangeArrowheads="1"/>
          </p:cNvSpPr>
          <p:nvPr/>
        </p:nvSpPr>
        <p:spPr bwMode="auto">
          <a:xfrm>
            <a:off x="4217988" y="6113550"/>
            <a:ext cx="4286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300" dirty="0" smtClean="0">
                <a:latin typeface="Arial" panose="020B0604020202020204" pitchFamily="34" charset="0"/>
              </a:rPr>
              <a:t>И без гастроскопа можно. </a:t>
            </a:r>
            <a:r>
              <a:rPr lang="ru-RU" altLang="ru-RU" sz="1300" dirty="0"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ru-RU" altLang="ru-RU" sz="1300" dirty="0">
                <a:latin typeface="Arial" panose="020B0604020202020204" pitchFamily="34" charset="0"/>
              </a:rPr>
              <a:t> </a:t>
            </a:r>
          </a:p>
          <a:p>
            <a:pPr eaLnBrk="1" hangingPunct="1">
              <a:lnSpc>
                <a:spcPts val="12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latin typeface="VOFWLN+Arial"/>
              </a:rPr>
              <a:t>(</a:t>
            </a:r>
            <a:r>
              <a:rPr lang="ru-RU" altLang="ru-RU" sz="1000" dirty="0">
                <a:latin typeface="VOFWLN+Arial"/>
              </a:rPr>
              <a:t>Интерпретация рисунка </a:t>
            </a:r>
            <a:r>
              <a:rPr lang="ru-RU" altLang="ru-RU" sz="1000" dirty="0" err="1">
                <a:latin typeface="QQQNFE+Arial"/>
              </a:rPr>
              <a:t>Cl</a:t>
            </a:r>
            <a:r>
              <a:rPr lang="ru-RU" altLang="ru-RU" sz="1000" dirty="0">
                <a:latin typeface="QQQNFE+Arial"/>
              </a:rPr>
              <a:t>. </a:t>
            </a:r>
            <a:r>
              <a:rPr lang="ru-RU" altLang="ru-RU" sz="1000" dirty="0" err="1">
                <a:latin typeface="QQQNFE+Arial"/>
              </a:rPr>
              <a:t>Serre</a:t>
            </a:r>
            <a:r>
              <a:rPr lang="ru-RU" altLang="ru-RU" sz="1000" dirty="0">
                <a:latin typeface="QQQNFE+Arial"/>
              </a:rPr>
              <a:t>)</a:t>
            </a:r>
          </a:p>
        </p:txBody>
      </p:sp>
      <p:sp>
        <p:nvSpPr>
          <p:cNvPr id="14341" name="object 10"/>
          <p:cNvSpPr>
            <a:spLocks noChangeArrowheads="1"/>
          </p:cNvSpPr>
          <p:nvPr/>
        </p:nvSpPr>
        <p:spPr bwMode="auto">
          <a:xfrm>
            <a:off x="8778875" y="6488113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11</a:t>
            </a:r>
          </a:p>
        </p:txBody>
      </p:sp>
      <p:sp>
        <p:nvSpPr>
          <p:cNvPr id="14342" name="TextBox 10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4343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4344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4346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pic>
        <p:nvPicPr>
          <p:cNvPr id="14349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3617913"/>
            <a:ext cx="3332163" cy="28638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object 4"/>
          <p:cNvSpPr>
            <a:spLocks noChangeArrowheads="1"/>
          </p:cNvSpPr>
          <p:nvPr/>
        </p:nvSpPr>
        <p:spPr bwMode="auto">
          <a:xfrm>
            <a:off x="2625725" y="892175"/>
            <a:ext cx="441325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5364" name="object 5"/>
          <p:cNvSpPr>
            <a:spLocks noChangeArrowheads="1"/>
          </p:cNvSpPr>
          <p:nvPr/>
        </p:nvSpPr>
        <p:spPr bwMode="auto">
          <a:xfrm>
            <a:off x="331788" y="1182688"/>
            <a:ext cx="8631237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905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22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10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5365" name="object 10"/>
          <p:cNvSpPr>
            <a:spLocks noChangeArrowheads="1"/>
          </p:cNvSpPr>
          <p:nvPr/>
        </p:nvSpPr>
        <p:spPr bwMode="auto">
          <a:xfrm>
            <a:off x="8782050" y="6488113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12</a:t>
            </a:r>
          </a:p>
        </p:txBody>
      </p:sp>
      <p:sp>
        <p:nvSpPr>
          <p:cNvPr id="15366" name="TextBox 10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5367" name="object 4"/>
          <p:cNvSpPr>
            <a:spLocks noChangeArrowheads="1"/>
          </p:cNvSpPr>
          <p:nvPr/>
        </p:nvSpPr>
        <p:spPr bwMode="auto">
          <a:xfrm>
            <a:off x="2444750" y="863600"/>
            <a:ext cx="45037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>
                <a:solidFill>
                  <a:srgbClr val="000000"/>
                </a:solidFill>
                <a:latin typeface="NSRLBS+Arial,Bold"/>
              </a:rPr>
              <a:t>12. Основные источники информации</a:t>
            </a:r>
          </a:p>
        </p:txBody>
      </p:sp>
      <p:sp>
        <p:nvSpPr>
          <p:cNvPr id="15368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5369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5370" name="TextBox 1"/>
          <p:cNvSpPr txBox="1">
            <a:spLocks noChangeArrowheads="1"/>
          </p:cNvSpPr>
          <p:nvPr/>
        </p:nvSpPr>
        <p:spPr bwMode="auto">
          <a:xfrm>
            <a:off x="539750" y="1182688"/>
            <a:ext cx="82423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https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://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www.ibtimes.com/hospital-infections-pathogens-diseases-long-shared-unclean-scopes-other-medical-1825560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Shared On Unclean Scopes And Other Medical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Instruments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 International Business Times. Feb. 23, </a:t>
            </a:r>
            <a:r>
              <a:rPr lang="lv-LV" altLang="ru-RU" sz="1000" dirty="0" smtClean="0">
                <a:latin typeface="Arial" panose="020B0604020202020204" pitchFamily="34" charset="0"/>
              </a:rPr>
              <a:t>2015.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>
                <a:latin typeface="Arial" panose="020B0604020202020204" pitchFamily="34" charset="0"/>
                <a:hlinkClick r:id="rId5" action="ppaction://hlinkfile"/>
              </a:rPr>
              <a:t>https://www.ecri.org/Resources/Whitepapers_and_reports/Top_10_Hazards_For_2018_Poster.pdf?_cldee=ZGVhbi5mLnNpdHRpZ0B1dGgudG1jLmVkdQ%3D%3D&amp;recipientid=lead-7183f74534e3de11846b0015600f6010-05a6b309878041c2818cf04fcb432be1&amp;esid=6523e970-ddca-e711-8107-005056936fe1</a:t>
            </a:r>
            <a:r>
              <a:rPr lang="lv-LV" altLang="ru-RU" sz="1000" dirty="0"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latin typeface="Arial" panose="020B0604020202020204" pitchFamily="34" charset="0"/>
              </a:rPr>
              <a:t>ECRI. Top 10 health technology</a:t>
            </a:r>
            <a:r>
              <a:rPr lang="lv-LV" altLang="ru-RU" sz="1000" dirty="0"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latin typeface="Arial" panose="020B0604020202020204" pitchFamily="34" charset="0"/>
              </a:rPr>
              <a:t>hazards for 201</a:t>
            </a:r>
            <a:r>
              <a:rPr lang="lv-LV" altLang="ru-RU" sz="1000" dirty="0">
                <a:latin typeface="Arial" panose="020B0604020202020204" pitchFamily="34" charset="0"/>
              </a:rPr>
              <a:t>8</a:t>
            </a:r>
            <a:r>
              <a:rPr lang="en-US" altLang="ru-RU" sz="1000" dirty="0">
                <a:latin typeface="Arial" panose="020B0604020202020204" pitchFamily="34" charset="0"/>
              </a:rPr>
              <a:t>. </a:t>
            </a:r>
            <a:r>
              <a:rPr lang="lv-LV" altLang="ru-RU" sz="1000" dirty="0">
                <a:latin typeface="Arial" panose="020B0604020202020204" pitchFamily="34" charset="0"/>
              </a:rPr>
              <a:t> ECRI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Institute.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Nov.201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ru-RU" altLang="ru-RU" sz="1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6"/>
              </a:rPr>
              <a:t>https://www.pentaxmedical.com/pentax/en/92/2/Press-Releases/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PENTAX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Medical Wassenburg AER. PENTAX Medical. Dec.13, 2013.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7"/>
              </a:rPr>
              <a:t>https://slideplayer.com/slide/8977314/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Endoscope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reprocessing:Current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Status of Disinfection Recommendations.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W.A.Rutala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2004.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8"/>
              </a:rPr>
              <a:t>http://www.ncbi.nlm.nih.gov/pubmed/25324917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Risk of transmission of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carbapenem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-resistant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Enterobacteriaceae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and related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"superbugs" during gastrointestinal endoscopy.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L.Muscarella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WJGE,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Oct.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2014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9"/>
              </a:rPr>
              <a:t>http://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9"/>
              </a:rPr>
              <a:t>medical-diss.com/medicina/otsenka-infektsionnoy-opasnosti-manipulyatsiy-gibkimi-endoskopami-v-lpu-rf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Гренкова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Т.А. Оценка инфекционной опасности манипуляций гибкими эндоскопами в лечебно-профилактических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учреждениях Российской Федерации, автореферат диссертации. 2009.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0"/>
              </a:rPr>
              <a:t>http://crie.ru/vbi2/1-4-01.pdf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Cелькова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Е.П.,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Гренкова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Т.А. Проблемы инфекционной безопасности в гибкой эндоскопии. ФГУН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МНИИЭМ, Москва. 2010.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1"/>
              </a:rPr>
              <a:t>http://medlib.dp.gov.ua/vidannya/2011/Повнотекстові%20ресурси/ft3/13.pdf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Гренкова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Т.А.,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Cелькова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Е.П. Риски передачи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инфекции при проведении эндоскопических исследований. Лабораторная и инструментальная диагностика, Москва. 2011.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2"/>
              </a:rPr>
              <a:t>http://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2"/>
              </a:rPr>
              <a:t>patientsafety.pa.gov/ADVISORIES/Pages/201012_135.aspx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The Dirt on Flexible Endoscope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Reprocessing. Pennsylvania Patient Safety Authority. Vol.7, No.4,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Dec.2010.</a:t>
            </a:r>
            <a:endParaRPr lang="lv-LV" altLang="ru-RU" sz="1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3"/>
              </a:rPr>
              <a:t>https://www.ncbi.nlm.nih.gov/pmc/articles/PMC4604270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3"/>
              </a:rPr>
              <a:t>/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Endoscope Reprocessing: Update on Controversial Issues.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fr-FR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Clin Endosc. 2015 Sep; 48(5)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4"/>
              </a:rPr>
              <a:t>h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4"/>
              </a:rPr>
              <a:t>ttps://www.ecri.org/Documents/Reprints/Preventing_Patient_Cross-Contamination_from_Flexible_Endoscopes(TechNation).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4"/>
              </a:rPr>
              <a:t>pdf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Preventing Patient Cross-contamination from Flexible Endoscopes. ECRI,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May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2, 2011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by MassDevice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5"/>
              </a:rPr>
              <a:t>http://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5"/>
              </a:rPr>
              <a:t>crie.ru/vbi2/1-4-04.pdf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Груздева О.А.,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Гвелесиани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Г.А., Уварова А.В. О результатах исследований эндоскопического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оборудования в 2009-2010 годах. </a:t>
            </a:r>
            <a:endParaRPr lang="lv-LV" altLang="ru-RU" sz="1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6"/>
              </a:rPr>
              <a:t>https://www.cbsnews.com/news/ex-vegas-md-guilty-of-murder-in-wide-hepatitis-c-outbreak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6"/>
              </a:rPr>
              <a:t>/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Ex-Vegas MD guilty of murder in wide Hepatitis C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outbreak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CBS News. July 2,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2013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7"/>
              </a:rPr>
              <a:t>http://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7"/>
              </a:rPr>
              <a:t>www.philly.com/philly/business/medical-scope-maker-olympus-hit-with-6-6m-damages-verdict-in-superbug-case-20170725.html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Medical-scope maker Olympus hit with $6.6M verdict in superbug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case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Kaiser health news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July 25,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2017</a:t>
            </a:r>
            <a:endParaRPr lang="ru-RU" altLang="ru-RU" sz="1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8"/>
              </a:rPr>
              <a:t>https://www.lfm-hcs.com/2016/07/study-at-least-40-percent-of-disinfected-endoscopes-possibly-colonoscopes-remained-contaminated-emails-reveal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8"/>
              </a:rPr>
              <a:t>/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At Least 40% of Disinfected Endoscopes, Possibly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Colonoscopes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, Remained Contaminated, Emails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Reveal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LF Muscarella PhD. July 28,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2016.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19"/>
              </a:rPr>
              <a:t>https://www.schmidtlaw.com/olympus-did-not-tell-u-s-hospitals-about-scope-infections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19"/>
              </a:rPr>
              <a:t>/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Olympus Did Not Tell U.S. Hospitals About Scope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Infections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The Schmidt Firm, PLLC. July 27, 2017 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lv-LV" altLang="ru-RU" sz="1000" dirty="0" smtClean="0">
                <a:solidFill>
                  <a:srgbClr val="FF0000"/>
                </a:solidFill>
                <a:latin typeface="Arial" panose="020B0604020202020204" pitchFamily="34" charset="0"/>
              </a:rPr>
              <a:t>XXXX</a:t>
            </a:r>
          </a:p>
        </p:txBody>
      </p:sp>
      <p:sp>
        <p:nvSpPr>
          <p:cNvPr id="15371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object 4"/>
          <p:cNvSpPr>
            <a:spLocks noChangeArrowheads="1"/>
          </p:cNvSpPr>
          <p:nvPr/>
        </p:nvSpPr>
        <p:spPr bwMode="auto">
          <a:xfrm>
            <a:off x="2619375" y="892175"/>
            <a:ext cx="4424363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6388" name="object 7"/>
          <p:cNvSpPr>
            <a:spLocks noChangeArrowheads="1"/>
          </p:cNvSpPr>
          <p:nvPr/>
        </p:nvSpPr>
        <p:spPr bwMode="auto">
          <a:xfrm>
            <a:off x="8778875" y="6488113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13</a:t>
            </a: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6390" name="object 4"/>
          <p:cNvSpPr>
            <a:spLocks noChangeArrowheads="1"/>
          </p:cNvSpPr>
          <p:nvPr/>
        </p:nvSpPr>
        <p:spPr bwMode="auto">
          <a:xfrm>
            <a:off x="2444750" y="863600"/>
            <a:ext cx="4503738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>
                <a:solidFill>
                  <a:srgbClr val="000000"/>
                </a:solidFill>
                <a:latin typeface="NSRLBS+Arial,Bold"/>
              </a:rPr>
              <a:t>13. Основные источники информации</a:t>
            </a:r>
          </a:p>
        </p:txBody>
      </p:sp>
      <p:sp>
        <p:nvSpPr>
          <p:cNvPr id="16391" name="TextBox 1"/>
          <p:cNvSpPr txBox="1">
            <a:spLocks noChangeArrowheads="1"/>
          </p:cNvSpPr>
          <p:nvPr/>
        </p:nvSpPr>
        <p:spPr bwMode="auto">
          <a:xfrm>
            <a:off x="468313" y="1196975"/>
            <a:ext cx="8496300" cy="701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228600" indent="-228600" eaLnBrk="1" hangingPunct="1">
              <a:spcBef>
                <a:spcPct val="0"/>
              </a:spcBef>
              <a:buFont typeface="+mj-lt"/>
              <a:buAutoNum type="arabicPeriod" startAt="18"/>
            </a:pP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://www.aami.org/newsviews/newsdetail.aspx?ItemNumber=1944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FDA Focuses on Reprocessing Instructions in New Guidance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AAMI. March 18,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2015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www.fda.gov/NewsEvents/Newsroom/PressAnnouncements/ucm481956.htm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FDA clears Olympus TJF-Q180V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duodenoscope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with design modifications intended to reduce infection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risk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U.S. Food and Drug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Administration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January 15,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2016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5"/>
              </a:rPr>
              <a:t>https://www.help.senate.gov/imo/media/doc/040317%20-%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5"/>
              </a:rPr>
              <a:t>20PM-Olympus.pdf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U.S. Senator Patty Murray’s (D-WA) letter to 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Olympus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April 3, 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2017.</a:t>
            </a: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6"/>
              </a:rPr>
              <a:t>https://www.lfm-hcs.com/2017/03/the-redesigned-olympus-duodenoscope-has-been-linked-to-a-superbug-cluster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6"/>
              </a:rPr>
              <a:t>/</a:t>
            </a: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Redesigned Olympus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Duodenoscope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Has Been Linked to a ‘Superbug’ Cluster.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LF Muscarella PhD. March 21, 2017</a:t>
            </a:r>
            <a:endParaRPr lang="ru-RU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  <a:hlinkClick r:id="rId7"/>
              </a:rPr>
              <a:t>http://</a:t>
            </a: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  <a:hlinkClick r:id="rId7"/>
              </a:rPr>
              <a:t>www.ncbi.nlm.nih.gov/pubmed/23554415</a:t>
            </a:r>
            <a:r>
              <a:rPr lang="lv-LV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Transmission of infection by flexible gastrointestinal endoscopy and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bronchoscopy.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nl-NL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Kovaleva </a:t>
            </a:r>
            <a:r>
              <a:rPr lang="nl-NL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J, Peters FT, van der Mei HC, Degener JE. </a:t>
            </a:r>
            <a:r>
              <a:rPr lang="nl-NL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Apr, 2013</a:t>
            </a:r>
            <a:r>
              <a:rPr lang="nl-NL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lv-LV" altLang="ru-RU" sz="10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endParaRPr lang="lv-LV" altLang="ru-RU" sz="10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endParaRPr lang="nl-NL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lv-LV" altLang="ru-RU" sz="1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lv-LV" altLang="ru-RU" sz="1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endParaRPr lang="en-US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Font typeface="Calibri" panose="020F0502020204030204" pitchFamily="34" charset="0"/>
              <a:buAutoNum type="arabicPeriod" startAt="18"/>
            </a:pP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  <a:hlinkClick r:id="rId8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  <a:hlinkClick r:id="rId8"/>
              </a:rPr>
              <a:t>http://www.aami.org/meetings/summits/reprocessing/materials/endoscopes_BIT_MJ_2011.pdf</a:t>
            </a:r>
            <a:r>
              <a:rPr lang="ru-RU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M.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Vockley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Probing the Challenges of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Endoscopes. A Clinician on a Mission. Biomedical Instrumentation &amp; Technology. AAMI. May/June 2011. 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s-E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4.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http://www.pkids.org/files/pdf/phr/03-06hcvglobal.pdf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Hepatitis C. Global Infection Rates.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13.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http://www.ncbi.nlm.nih.gov/pubmed/23554415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Transmission of infection by flexible gastrointestinal endoscopy and bronchoscopy.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nl-NL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Kovaleva J, Peters FT, van der Mei HC, Degener JE. Apr, 2013.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14. </a:t>
            </a:r>
            <a:r>
              <a:rPr lang="ru-RU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http://www.pentax-med.ru/news/super_w.doc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Yumiko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Ishino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с соавторами. Подводные камни при обработке эндоскопов после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использования: очистка каналов воды и воздуха обязательна для высокоуровневой дезинфекции.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Gastrointestinal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Endoscopy</a:t>
            </a:r>
            <a:r>
              <a:rPr lang="ru-RU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Vol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53, Iss.2, February 2001.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15.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http://myendosite.com 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Lawrence F.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Muscarella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, PhD. Discussions in Infection Control.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16.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http://worldwide.espacenet.com/publicationDetails/originalDocument?FT=D&amp;date=20090220&amp;DB=worldwide.espacenet.com&amp;loc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ale=</a:t>
            </a:r>
            <a:r>
              <a:rPr lang="en-US" altLang="ru-RU" sz="1000" dirty="0" err="1">
                <a:solidFill>
                  <a:srgbClr val="CD009A"/>
                </a:solidFill>
                <a:latin typeface="Arial" panose="020B0604020202020204" pitchFamily="34" charset="0"/>
              </a:rPr>
              <a:t>en_EP&amp;CC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=LV&amp;NR=13860B&amp;KC=B&amp;ND=4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Matasov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S., Endoscope with single-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chanel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endoscopic tube and disposable sterile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set connecting its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chanel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with pressure sources, patent of Latvia LV13860, 20.02.2009.</a:t>
            </a:r>
            <a:endParaRPr lang="ru-RU" altLang="ru-RU" sz="1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lv-LV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lv-LV" altLang="ru-RU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17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http://worldwide.espacenet.com/publicationDetails/originalDocument?FT=D&amp;date=20110216&amp;DB=EPODOC&amp;locale=en_EP&amp;CC=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CN&amp;NR=101977540A&amp;KC=A&amp;ND=4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Matasov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S., Endoscope with single-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chanel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endoscopic tube and disposable sterile set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connecting its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chanel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with pressure sources, patent of China CN101977540, 16.02.2011.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18.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http://worldwide.espacenet.com/publicationDetails/originalDocument?FT=D&amp;date=20131030&amp;DB=EPODOC&amp;locale=en_EP&amp;CC=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JP&amp;NR=5331870B2&amp;KC=B2&amp;ND=4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Matasov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S., Endoscope with single-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chanel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endoscopic tube and disposable sterile set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connecting its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chanel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with pressure sources, patent of Japan JP5331870, 30.10.2013.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19.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http://www.lrpv.gov.lv/sites/default/files/media/vestnesis/20110620.pdf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Matasov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S., Aseptic method of HLD, storage and transportation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of a flexible endoscope and device for its implementation, patent of Latvia No. 14318, 20.06.2011.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20. </a:t>
            </a:r>
            <a:r>
              <a:rPr lang="en-US" altLang="ru-RU" sz="1000" dirty="0">
                <a:solidFill>
                  <a:srgbClr val="CD009A"/>
                </a:solidFill>
                <a:latin typeface="Arial" panose="020B0604020202020204" pitchFamily="34" charset="0"/>
              </a:rPr>
              <a:t>http://patentscope.wipo.int/search/en/WO201104518 </a:t>
            </a:r>
            <a:r>
              <a:rPr lang="en-US" altLang="ru-RU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Matasov</a:t>
            </a: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 S., Aseptic method of HLD, storage and transportation of a flexible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endoscope and device for its implementation, application PCT/IB2011/04518, 16.12.2011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en-US" altLang="ru-RU" sz="1000" dirty="0">
                <a:solidFill>
                  <a:srgbClr val="000000"/>
                </a:solidFill>
                <a:latin typeface="Arial" panose="020B0604020202020204" pitchFamily="34" charset="0"/>
              </a:rPr>
              <a:t>21. </a:t>
            </a:r>
            <a:endParaRPr lang="ru-RU" altLang="ru-RU" sz="1000" dirty="0"/>
          </a:p>
        </p:txBody>
      </p:sp>
      <p:sp>
        <p:nvSpPr>
          <p:cNvPr id="16392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6393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6394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4"/>
          <p:cNvSpPr>
            <a:spLocks noChangeArrowheads="1"/>
          </p:cNvSpPr>
          <p:nvPr/>
        </p:nvSpPr>
        <p:spPr bwMode="auto">
          <a:xfrm>
            <a:off x="0" y="860425"/>
            <a:ext cx="914400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14.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VAKSMR+Arial,Italic"/>
              </a:rPr>
              <a:t>1. 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Случаи </a:t>
            </a:r>
            <a:r>
              <a:rPr lang="ru-RU" altLang="ru-RU" sz="1600" b="1" dirty="0">
                <a:solidFill>
                  <a:srgbClr val="000000"/>
                </a:solidFill>
                <a:latin typeface="VOFWLN+Arial"/>
              </a:rPr>
              <a:t>перекрестного инфицирования </a:t>
            </a:r>
            <a:r>
              <a:rPr lang="ru-RU" altLang="ru-RU" sz="1600" b="1" dirty="0" smtClean="0">
                <a:latin typeface="VOFWLN+Arial"/>
              </a:rPr>
              <a:t>пациентов</a:t>
            </a:r>
            <a:r>
              <a:rPr lang="ru-RU" altLang="ru-RU" sz="1600" b="1" dirty="0" smtClean="0">
                <a:solidFill>
                  <a:srgbClr val="FF0000"/>
                </a:solidFill>
                <a:latin typeface="JAJJEC+Arial,Bold"/>
              </a:rPr>
              <a:t> </a:t>
            </a:r>
            <a:r>
              <a:rPr lang="ru-RU" altLang="ru-RU" sz="1600" dirty="0" smtClean="0">
                <a:solidFill>
                  <a:srgbClr val="CC0099"/>
                </a:solidFill>
                <a:latin typeface="QQQNFE+Arial"/>
              </a:rPr>
              <a:t>[</a:t>
            </a:r>
            <a:r>
              <a:rPr lang="ru-RU" altLang="ru-RU" sz="1600" dirty="0">
                <a:solidFill>
                  <a:srgbClr val="CC0099"/>
                </a:solidFill>
                <a:latin typeface="QQQNFE+Arial"/>
              </a:rPr>
              <a:t>15]</a:t>
            </a:r>
          </a:p>
        </p:txBody>
      </p:sp>
      <p:sp>
        <p:nvSpPr>
          <p:cNvPr id="17411" name="object 9"/>
          <p:cNvSpPr>
            <a:spLocks noChangeArrowheads="1"/>
          </p:cNvSpPr>
          <p:nvPr/>
        </p:nvSpPr>
        <p:spPr bwMode="auto">
          <a:xfrm>
            <a:off x="688975" y="1938338"/>
            <a:ext cx="9256713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7412" name="object 11"/>
          <p:cNvSpPr>
            <a:spLocks noChangeArrowheads="1"/>
          </p:cNvSpPr>
          <p:nvPr/>
        </p:nvSpPr>
        <p:spPr bwMode="auto">
          <a:xfrm>
            <a:off x="698500" y="3141663"/>
            <a:ext cx="9250363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000000"/>
              </a:solidFill>
              <a:latin typeface="VOFWLN+Arial"/>
            </a:endParaRPr>
          </a:p>
        </p:txBody>
      </p:sp>
      <p:sp>
        <p:nvSpPr>
          <p:cNvPr id="17413" name="object 12"/>
          <p:cNvSpPr>
            <a:spLocks noChangeArrowheads="1"/>
          </p:cNvSpPr>
          <p:nvPr/>
        </p:nvSpPr>
        <p:spPr bwMode="auto">
          <a:xfrm>
            <a:off x="703263" y="3740150"/>
            <a:ext cx="9231312" cy="70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7414" name="object 14"/>
          <p:cNvSpPr>
            <a:spLocks noChangeArrowheads="1"/>
          </p:cNvSpPr>
          <p:nvPr/>
        </p:nvSpPr>
        <p:spPr bwMode="auto">
          <a:xfrm>
            <a:off x="703263" y="4319588"/>
            <a:ext cx="8259762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338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7415" name="object 15"/>
          <p:cNvSpPr>
            <a:spLocks noChangeArrowheads="1"/>
          </p:cNvSpPr>
          <p:nvPr/>
        </p:nvSpPr>
        <p:spPr bwMode="auto">
          <a:xfrm>
            <a:off x="681038" y="4887913"/>
            <a:ext cx="9269412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7416" name="object 16"/>
          <p:cNvSpPr>
            <a:spLocks noChangeArrowheads="1"/>
          </p:cNvSpPr>
          <p:nvPr/>
        </p:nvSpPr>
        <p:spPr bwMode="auto">
          <a:xfrm>
            <a:off x="693738" y="5456238"/>
            <a:ext cx="926782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7417" name="object 18"/>
          <p:cNvSpPr>
            <a:spLocks noChangeArrowheads="1"/>
          </p:cNvSpPr>
          <p:nvPr/>
        </p:nvSpPr>
        <p:spPr bwMode="auto">
          <a:xfrm>
            <a:off x="693738" y="5842000"/>
            <a:ext cx="82692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000000"/>
              </a:solidFill>
              <a:latin typeface="VOFWLN+Arial"/>
            </a:endParaRPr>
          </a:p>
        </p:txBody>
      </p:sp>
      <p:sp>
        <p:nvSpPr>
          <p:cNvPr id="17418" name="object 20"/>
          <p:cNvSpPr>
            <a:spLocks noChangeArrowheads="1"/>
          </p:cNvSpPr>
          <p:nvPr/>
        </p:nvSpPr>
        <p:spPr bwMode="auto">
          <a:xfrm>
            <a:off x="2114550" y="5997575"/>
            <a:ext cx="4572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19" name="object 21"/>
          <p:cNvSpPr>
            <a:spLocks noChangeArrowheads="1"/>
          </p:cNvSpPr>
          <p:nvPr/>
        </p:nvSpPr>
        <p:spPr bwMode="auto">
          <a:xfrm>
            <a:off x="2689225" y="5997575"/>
            <a:ext cx="482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0" name="object 22"/>
          <p:cNvSpPr>
            <a:spLocks noChangeArrowheads="1"/>
          </p:cNvSpPr>
          <p:nvPr/>
        </p:nvSpPr>
        <p:spPr bwMode="auto">
          <a:xfrm>
            <a:off x="3295650" y="5997575"/>
            <a:ext cx="11207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1" name="object 23"/>
          <p:cNvSpPr>
            <a:spLocks noChangeArrowheads="1"/>
          </p:cNvSpPr>
          <p:nvPr/>
        </p:nvSpPr>
        <p:spPr bwMode="auto">
          <a:xfrm>
            <a:off x="4527550" y="5997575"/>
            <a:ext cx="6207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2" name="object 24"/>
          <p:cNvSpPr>
            <a:spLocks noChangeArrowheads="1"/>
          </p:cNvSpPr>
          <p:nvPr/>
        </p:nvSpPr>
        <p:spPr bwMode="auto">
          <a:xfrm>
            <a:off x="5270500" y="5997575"/>
            <a:ext cx="4476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3" name="object 25"/>
          <p:cNvSpPr>
            <a:spLocks noChangeArrowheads="1"/>
          </p:cNvSpPr>
          <p:nvPr/>
        </p:nvSpPr>
        <p:spPr bwMode="auto">
          <a:xfrm>
            <a:off x="5842000" y="5997575"/>
            <a:ext cx="48101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4" name="object 26"/>
          <p:cNvSpPr>
            <a:spLocks noChangeArrowheads="1"/>
          </p:cNvSpPr>
          <p:nvPr/>
        </p:nvSpPr>
        <p:spPr bwMode="auto">
          <a:xfrm>
            <a:off x="6446838" y="5997575"/>
            <a:ext cx="11715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5" name="object 28"/>
          <p:cNvSpPr>
            <a:spLocks noChangeArrowheads="1"/>
          </p:cNvSpPr>
          <p:nvPr/>
        </p:nvSpPr>
        <p:spPr bwMode="auto">
          <a:xfrm>
            <a:off x="8778875" y="6488113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14</a:t>
            </a:r>
          </a:p>
        </p:txBody>
      </p:sp>
      <p:sp>
        <p:nvSpPr>
          <p:cNvPr id="17426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7427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7428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1484313" y="1085850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432" name="object 5"/>
          <p:cNvSpPr>
            <a:spLocks noChangeArrowheads="1"/>
          </p:cNvSpPr>
          <p:nvPr/>
        </p:nvSpPr>
        <p:spPr bwMode="auto">
          <a:xfrm>
            <a:off x="619125" y="1295400"/>
            <a:ext cx="8159750" cy="550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QQQNFE+Arial"/>
              </a:rPr>
              <a:t>02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января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Ветеран Воздушных Сил США и его жена выиграли иск в </a:t>
            </a:r>
            <a:r>
              <a:rPr lang="ru-RU" altLang="ru-RU" sz="1300" b="1" dirty="0">
                <a:solidFill>
                  <a:srgbClr val="000000"/>
                </a:solidFill>
                <a:latin typeface="JAJJEC+Arial,Bold"/>
              </a:rPr>
              <a:t>$750.000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и </a:t>
            </a:r>
            <a:r>
              <a:rPr lang="ru-RU" altLang="ru-RU" sz="1300" b="1" dirty="0">
                <a:solidFill>
                  <a:srgbClr val="000000"/>
                </a:solidFill>
                <a:latin typeface="JAJJEC+Arial,Bold"/>
              </a:rPr>
              <a:t>$500.000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против</a:t>
            </a:r>
            <a:r>
              <a:rPr lang="en-US" altLang="ru-RU" sz="1300" dirty="0">
                <a:solidFill>
                  <a:srgbClr val="000000"/>
                </a:solidFill>
                <a:latin typeface="VOFWLN+Arial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правительства США </a:t>
            </a:r>
            <a:r>
              <a:rPr lang="ru-RU" altLang="ru-RU" sz="1300" dirty="0">
                <a:solidFill>
                  <a:srgbClr val="FF0000"/>
                </a:solidFill>
                <a:latin typeface="VOFWLN+Arial"/>
              </a:rPr>
              <a:t>гепатита С при </a:t>
            </a:r>
            <a:r>
              <a:rPr lang="ru-RU" altLang="ru-RU" sz="1300" dirty="0">
                <a:solidFill>
                  <a:srgbClr val="00B050"/>
                </a:solidFill>
                <a:latin typeface="VOFWLN+Arial"/>
              </a:rPr>
              <a:t>колоноскопии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en-US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http</a:t>
            </a:r>
            <a:r>
              <a:rPr lang="ru-RU" altLang="ru-RU" sz="1300" dirty="0" smtClean="0">
                <a:solidFill>
                  <a:srgbClr val="CC0099"/>
                </a:solidFill>
                <a:latin typeface="QQQNFE+Arial"/>
              </a:rPr>
              <a:t>://</a:t>
            </a:r>
            <a:r>
              <a:rPr lang="ru-RU" altLang="ru-RU" sz="1300" dirty="0" smtClean="0">
                <a:solidFill>
                  <a:srgbClr val="000000"/>
                </a:solidFill>
                <a:latin typeface="QQQNFE+Arial"/>
              </a:rPr>
              <a:t>10</a:t>
            </a:r>
            <a:r>
              <a:rPr lang="ru-RU" altLang="ru-RU" sz="1300" dirty="0" smtClean="0">
                <a:solidFill>
                  <a:srgbClr val="CC0099"/>
                </a:solidFill>
                <a:latin typeface="QQQNFE+Arial"/>
              </a:rPr>
              <a:t>www.myajc.com/news/news/456-piedmont-patients-warned-about-improperly-clea/nXckK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/?icmp=ajc_internallink_invitationbox_apr2013_ajcstubtomyajcpremium</a:t>
            </a: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latin typeface="QQQNFE+Arial"/>
              </a:rPr>
              <a:t>   </a:t>
            </a:r>
            <a:r>
              <a:rPr lang="ru-RU" altLang="ru-RU" sz="1300" u="sng" dirty="0" smtClean="0">
                <a:solidFill>
                  <a:srgbClr val="000000"/>
                </a:solidFill>
                <a:latin typeface="VOFWLN+Arial"/>
              </a:rPr>
              <a:t>января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США, Офис Генерального Инспектора по Делам Ветеранов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В Отчетах за 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2009, 2010</a:t>
            </a:r>
            <a:r>
              <a:rPr lang="en-US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 err="1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dirty="0" err="1">
                <a:solidFill>
                  <a:srgbClr val="000000"/>
                </a:solidFill>
                <a:latin typeface="QQQNFE+Arial"/>
              </a:rPr>
              <a:t>.</a:t>
            </a:r>
            <a:r>
              <a:rPr lang="ru-RU" altLang="ru-RU" sz="1300" dirty="0" err="1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en-US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сообщается, что </a:t>
            </a:r>
            <a:r>
              <a:rPr lang="ru-RU" altLang="ru-RU" sz="1300" b="1" dirty="0">
                <a:solidFill>
                  <a:srgbClr val="000000"/>
                </a:solidFill>
                <a:latin typeface="JAJJEC+Arial,Bold"/>
              </a:rPr>
              <a:t>10.3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ния ВИЧ, </a:t>
            </a:r>
            <a:r>
              <a:rPr lang="ru-RU" altLang="ru-RU" sz="1300" dirty="0">
                <a:solidFill>
                  <a:srgbClr val="FF0000"/>
                </a:solidFill>
                <a:latin typeface="VOFWLN+Arial"/>
              </a:rPr>
              <a:t>гепатитом В и С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в процессе </a:t>
            </a:r>
            <a:r>
              <a:rPr lang="ru-RU" altLang="ru-RU" sz="1300" dirty="0">
                <a:solidFill>
                  <a:srgbClr val="00B050"/>
                </a:solidFill>
                <a:latin typeface="VOFWLN+Arial"/>
              </a:rPr>
              <a:t>гибкой</a:t>
            </a:r>
            <a:r>
              <a:rPr lang="en-US" altLang="ru-RU" sz="1300" dirty="0">
                <a:solidFill>
                  <a:srgbClr val="00B050"/>
                </a:solidFill>
                <a:latin typeface="VOFWLN+Arial"/>
              </a:rPr>
              <a:t> </a:t>
            </a:r>
            <a:r>
              <a:rPr lang="ru-RU" altLang="ru-RU" sz="1300" dirty="0">
                <a:solidFill>
                  <a:srgbClr val="00B050"/>
                </a:solidFill>
                <a:latin typeface="VOFWLN+Arial"/>
              </a:rPr>
              <a:t>эндоскопии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http://</a:t>
            </a:r>
            <a:r>
              <a:rPr lang="ru-RU" altLang="ru-RU" sz="1300" dirty="0" smtClean="0">
                <a:solidFill>
                  <a:srgbClr val="CC0099"/>
                </a:solidFill>
                <a:latin typeface="QQQNFE+Arial"/>
              </a:rPr>
              <a:t>www.va.gov/oig/54/reports/VAOIG-09-01784-146.pdf</a:t>
            </a:r>
            <a:endParaRPr lang="en-US" altLang="ru-RU" sz="1300" dirty="0" smtClean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01 мая 2013 г. 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США, Атланта. </a:t>
            </a:r>
            <a:r>
              <a:rPr lang="ru-RU" altLang="ru-RU" sz="1300" b="1" dirty="0" smtClean="0">
                <a:solidFill>
                  <a:srgbClr val="000000"/>
                </a:solidFill>
                <a:latin typeface="Arial,Bold"/>
              </a:rPr>
              <a:t>456 пациентов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прошедших </a:t>
            </a:r>
            <a:r>
              <a:rPr lang="ru-RU" altLang="ru-RU" sz="1300" dirty="0" err="1" smtClean="0">
                <a:solidFill>
                  <a:srgbClr val="00B050"/>
                </a:solidFill>
                <a:latin typeface="Arial" panose="020B0604020202020204" pitchFamily="34" charset="0"/>
              </a:rPr>
              <a:t>колоноскопию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, предупреждены о риске</a:t>
            </a:r>
            <a:r>
              <a:rPr lang="en-US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инфицирования </a:t>
            </a:r>
            <a:r>
              <a:rPr lang="ru-RU" altLang="ru-RU" sz="1300" dirty="0" smtClean="0">
                <a:solidFill>
                  <a:srgbClr val="FF0000"/>
                </a:solidFill>
                <a:latin typeface="Arial" panose="020B0604020202020204" pitchFamily="34" charset="0"/>
              </a:rPr>
              <a:t>ВИЧ, гепатитом В и С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ru-RU" altLang="ru-RU" sz="1300" dirty="0" smtClean="0">
                <a:solidFill>
                  <a:srgbClr val="CD009A"/>
                </a:solidFill>
                <a:latin typeface="Arial" panose="020B0604020202020204" pitchFamily="34" charset="0"/>
              </a:rPr>
              <a:t>http://www.timesfreepress.com/news/2013/may/01/456-colonoscopy-patientsatlanta-</a:t>
            </a:r>
            <a:r>
              <a:rPr lang="en-US" altLang="ru-RU" sz="1300" dirty="0" smtClean="0">
                <a:solidFill>
                  <a:srgbClr val="CD009A"/>
                </a:solidFill>
                <a:latin typeface="Arial" panose="020B0604020202020204" pitchFamily="34" charset="0"/>
              </a:rPr>
              <a:t>surgery-center-</a:t>
            </a:r>
            <a:r>
              <a:rPr lang="en-US" altLang="ru-RU" sz="1300" dirty="0" err="1" smtClean="0">
                <a:solidFill>
                  <a:srgbClr val="CD009A"/>
                </a:solidFill>
                <a:latin typeface="Arial" panose="020B0604020202020204" pitchFamily="34" charset="0"/>
              </a:rPr>
              <a:t>wa</a:t>
            </a:r>
            <a:r>
              <a:rPr lang="en-US" altLang="ru-RU" sz="1300" dirty="0" smtClean="0">
                <a:solidFill>
                  <a:srgbClr val="CD009A"/>
                </a:solidFill>
                <a:latin typeface="Arial" panose="020B0604020202020204" pitchFamily="34" charset="0"/>
              </a:rPr>
              <a:t>/</a:t>
            </a:r>
            <a:endParaRPr lang="ru-RU" altLang="ru-RU" sz="1300" dirty="0" smtClean="0">
              <a:solidFill>
                <a:srgbClr val="CC0099"/>
              </a:solidFill>
              <a:latin typeface="QQQNFE+Arial"/>
            </a:endParaRPr>
          </a:p>
          <a:p>
            <a:pPr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03 </a:t>
            </a:r>
            <a:r>
              <a:rPr lang="ru-RU" altLang="ru-RU" sz="1300" u="sng" dirty="0">
                <a:solidFill>
                  <a:srgbClr val="000000"/>
                </a:solidFill>
                <a:latin typeface="Arial" panose="020B0604020202020204" pitchFamily="34" charset="0"/>
              </a:rPr>
              <a:t>июня 2013 г</a:t>
            </a:r>
            <a:r>
              <a:rPr lang="ru-RU" alt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. Канада, Квебек. </a:t>
            </a:r>
            <a:r>
              <a:rPr lang="ru-RU" altLang="ru-RU" sz="1300" b="1" dirty="0">
                <a:solidFill>
                  <a:srgbClr val="000000"/>
                </a:solidFill>
                <a:latin typeface="Arial,Bold"/>
              </a:rPr>
              <a:t>1.000 </a:t>
            </a:r>
            <a:r>
              <a:rPr lang="ru-RU" altLang="ru-RU" sz="1300" b="1" dirty="0" smtClean="0">
                <a:solidFill>
                  <a:srgbClr val="000000"/>
                </a:solidFill>
                <a:latin typeface="Arial,Bold"/>
              </a:rPr>
              <a:t>пациентов 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должны пройти </a:t>
            </a:r>
            <a:r>
              <a:rPr lang="ru-RU" altLang="ru-RU" sz="1300" dirty="0">
                <a:solidFill>
                  <a:srgbClr val="FF0000"/>
                </a:solidFill>
                <a:latin typeface="Arial" panose="020B0604020202020204" pitchFamily="34" charset="0"/>
              </a:rPr>
              <a:t>проверку на ВИЧ, гепатит В и С </a:t>
            </a:r>
            <a:r>
              <a:rPr lang="ru-RU" alt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в </a:t>
            </a:r>
            <a:r>
              <a:rPr lang="ru-RU" altLang="ru-RU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связи. с неадекватной дезинфекцией </a:t>
            </a:r>
            <a:r>
              <a:rPr lang="ru-RU" altLang="ru-RU" sz="1300" dirty="0" smtClean="0">
                <a:solidFill>
                  <a:srgbClr val="00B050"/>
                </a:solidFill>
                <a:latin typeface="Arial" panose="020B0604020202020204" pitchFamily="34" charset="0"/>
              </a:rPr>
              <a:t>эндоскопа </a:t>
            </a:r>
            <a:r>
              <a:rPr lang="ru-RU" altLang="ru-RU" sz="1300" dirty="0" smtClean="0">
                <a:solidFill>
                  <a:srgbClr val="CD009A"/>
                </a:solidFill>
                <a:latin typeface="Arial" panose="020B0604020202020204" pitchFamily="34" charset="0"/>
              </a:rPr>
              <a:t>http</a:t>
            </a:r>
            <a:r>
              <a:rPr lang="ru-RU" altLang="ru-RU" sz="1300" dirty="0">
                <a:solidFill>
                  <a:srgbClr val="CD009A"/>
                </a:solidFill>
                <a:latin typeface="Arial" panose="020B0604020202020204" pitchFamily="34" charset="0"/>
              </a:rPr>
              <a:t>://www.cbc.ca/news/canada/montreal/story/2013/06/03/quebec-levishotel-</a:t>
            </a:r>
            <a:r>
              <a:rPr lang="en-US" altLang="ru-RU" sz="1300" dirty="0">
                <a:solidFill>
                  <a:srgbClr val="CD009A"/>
                </a:solidFill>
                <a:latin typeface="Arial" panose="020B0604020202020204" pitchFamily="34" charset="0"/>
              </a:rPr>
              <a:t>dieu-infection-risk-hiv-hepatitis-colonoscopy-endoscopy.html</a:t>
            </a: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QQQNFE+Arial"/>
              </a:rPr>
              <a:t>07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июня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США, Агентство 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CNBC. </a:t>
            </a:r>
            <a:r>
              <a:rPr lang="ru-RU" altLang="ru-RU" sz="1300" b="1" dirty="0">
                <a:solidFill>
                  <a:srgbClr val="000000"/>
                </a:solidFill>
                <a:latin typeface="JAJJEC+Arial,Bold"/>
              </a:rPr>
              <a:t>15% </a:t>
            </a:r>
            <a:r>
              <a:rPr lang="ru-RU" altLang="ru-RU" sz="1300" b="1" dirty="0">
                <a:solidFill>
                  <a:srgbClr val="000000"/>
                </a:solidFill>
                <a:latin typeface="NSRLBS+Arial,Bold"/>
              </a:rPr>
              <a:t>гибких эндоскопов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в 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5-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и проверенных госпиталях после</a:t>
            </a:r>
            <a:r>
              <a:rPr lang="en-US" altLang="ru-RU" sz="1300" dirty="0">
                <a:solidFill>
                  <a:srgbClr val="000000"/>
                </a:solidFill>
                <a:latin typeface="VOFWLN+Arial"/>
              </a:rPr>
              <a:t>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очистки (перед </a:t>
            </a:r>
            <a:r>
              <a:rPr lang="ru-RU" altLang="ru-RU" sz="1300" dirty="0" err="1">
                <a:solidFill>
                  <a:srgbClr val="000000"/>
                </a:solidFill>
                <a:latin typeface="VOFWLN+Arial"/>
              </a:rPr>
              <a:t>ДВ«биогрязь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» 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-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клетки и другой материал ранее осмотренных пациентов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en-US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http://www.cnbc.com/id/100798338</a:t>
            </a:r>
            <a:endParaRPr lang="en-US" altLang="ru-RU" sz="13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QQQNFE+Arial"/>
              </a:rPr>
              <a:t>07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июля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США, 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DC </a:t>
            </a:r>
            <a:r>
              <a:rPr lang="ru-RU" altLang="ru-RU" sz="1300" dirty="0" err="1">
                <a:solidFill>
                  <a:srgbClr val="000000"/>
                </a:solidFill>
                <a:latin typeface="QQQNFE+Arial"/>
              </a:rPr>
              <a:t>Medical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 err="1">
                <a:solidFill>
                  <a:srgbClr val="000000"/>
                </a:solidFill>
                <a:latin typeface="QQQNFE+Arial"/>
              </a:rPr>
              <a:t>Malpractice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 &amp; </a:t>
            </a:r>
            <a:r>
              <a:rPr lang="ru-RU" altLang="ru-RU" sz="1300" dirty="0" err="1">
                <a:solidFill>
                  <a:srgbClr val="000000"/>
                </a:solidFill>
                <a:latin typeface="QQQNFE+Arial"/>
              </a:rPr>
              <a:t>Patient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 err="1">
                <a:solidFill>
                  <a:srgbClr val="000000"/>
                </a:solidFill>
                <a:latin typeface="QQQNFE+Arial"/>
              </a:rPr>
              <a:t>Safety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 err="1">
                <a:solidFill>
                  <a:srgbClr val="000000"/>
                </a:solidFill>
                <a:latin typeface="QQQNFE+Arial"/>
              </a:rPr>
              <a:t>Blog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70C0"/>
                </a:solidFill>
                <a:latin typeface="VOFWLN+Arial"/>
              </a:rPr>
              <a:t>В Лас</a:t>
            </a:r>
            <a:r>
              <a:rPr lang="ru-RU" altLang="ru-RU" sz="1300" dirty="0">
                <a:solidFill>
                  <a:srgbClr val="0070C0"/>
                </a:solidFill>
                <a:latin typeface="QQQNFE+Arial"/>
              </a:rPr>
              <a:t>-</a:t>
            </a:r>
            <a:r>
              <a:rPr lang="ru-RU" altLang="ru-RU" sz="1300" dirty="0">
                <a:solidFill>
                  <a:srgbClr val="0070C0"/>
                </a:solidFill>
                <a:latin typeface="VOFWLN+Arial"/>
              </a:rPr>
              <a:t>Вегасе владелец эндоскопической</a:t>
            </a:r>
            <a:r>
              <a:rPr lang="en-US" altLang="ru-RU" sz="1300" dirty="0">
                <a:solidFill>
                  <a:srgbClr val="0070C0"/>
                </a:solidFill>
                <a:latin typeface="VOFWLN+Arial"/>
              </a:rPr>
              <a:t> </a:t>
            </a:r>
            <a:r>
              <a:rPr lang="ru-RU" altLang="ru-RU" sz="1300" dirty="0">
                <a:solidFill>
                  <a:srgbClr val="0070C0"/>
                </a:solidFill>
                <a:latin typeface="VOFWLN+Arial"/>
              </a:rPr>
              <a:t>клиники </a:t>
            </a:r>
            <a:r>
              <a:rPr lang="ru-RU" altLang="ru-RU" sz="1300" b="1" dirty="0">
                <a:solidFill>
                  <a:srgbClr val="0070C0"/>
                </a:solidFill>
                <a:latin typeface="Arial,Bold"/>
              </a:rPr>
              <a:t>уголовной статье, включающей убийство 2-го уровня </a:t>
            </a:r>
            <a:r>
              <a:rPr lang="ru-RU" altLang="ru-RU" sz="1300" dirty="0">
                <a:solidFill>
                  <a:srgbClr val="0070C0"/>
                </a:solidFill>
                <a:latin typeface="Arial" panose="020B0604020202020204" pitchFamily="34" charset="0"/>
              </a:rPr>
              <a:t>- клиника была ответственна  за</a:t>
            </a:r>
            <a:r>
              <a:rPr lang="en-US" altLang="ru-RU" sz="13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300" dirty="0">
                <a:solidFill>
                  <a:srgbClr val="0070C0"/>
                </a:solidFill>
                <a:latin typeface="Arial" panose="020B0604020202020204" pitchFamily="34" charset="0"/>
              </a:rPr>
              <a:t>вспышку </a:t>
            </a:r>
            <a:r>
              <a:rPr lang="ru-RU" altLang="ru-RU" sz="1300" dirty="0" smtClean="0">
                <a:solidFill>
                  <a:srgbClr val="0070C0"/>
                </a:solidFill>
                <a:latin typeface="Arial" panose="020B0604020202020204" pitchFamily="34" charset="0"/>
              </a:rPr>
              <a:t>в </a:t>
            </a:r>
            <a:r>
              <a:rPr lang="ru-RU" altLang="ru-RU" sz="1300" dirty="0">
                <a:solidFill>
                  <a:srgbClr val="0070C0"/>
                </a:solidFill>
                <a:latin typeface="Arial" panose="020B0604020202020204" pitchFamily="34" charset="0"/>
              </a:rPr>
              <a:t>2007 </a:t>
            </a:r>
            <a:r>
              <a:rPr lang="ru-RU" altLang="ru-RU" sz="1300" dirty="0" err="1">
                <a:solidFill>
                  <a:srgbClr val="0070C0"/>
                </a:solidFill>
                <a:latin typeface="Arial" panose="020B0604020202020204" pitchFamily="34" charset="0"/>
              </a:rPr>
              <a:t>г</a:t>
            </a:r>
            <a:r>
              <a:rPr lang="ru-RU" altLang="ru-RU" sz="1300" dirty="0" err="1">
                <a:latin typeface="Arial" panose="020B0604020202020204" pitchFamily="34" charset="0"/>
              </a:rPr>
              <a:t>.</a:t>
            </a:r>
            <a:r>
              <a:rPr lang="ru-RU" altLang="ru-RU" sz="1300" dirty="0" err="1">
                <a:solidFill>
                  <a:srgbClr val="CC0099"/>
                </a:solidFill>
                <a:latin typeface="QQQNFE+Arial"/>
              </a:rPr>
              <a:t>http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://www.protectpatientsblog.com/2013/07/too_many_endoscopes_arent_disi_1.html</a:t>
            </a: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QQQNFE+Arial"/>
              </a:rPr>
              <a:t>6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июля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США, Канзас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b="1" dirty="0">
                <a:latin typeface="Arial,Bold"/>
              </a:rPr>
              <a:t>240 пациентов, </a:t>
            </a:r>
            <a:r>
              <a:rPr lang="ru-RU" altLang="ru-RU" sz="1300" dirty="0">
                <a:latin typeface="Arial" panose="020B0604020202020204" pitchFamily="34" charset="0"/>
              </a:rPr>
              <a:t>прошедших </a:t>
            </a:r>
            <a:r>
              <a:rPr lang="ru-RU" altLang="ru-RU" sz="1300" dirty="0" err="1">
                <a:solidFill>
                  <a:srgbClr val="00B050"/>
                </a:solidFill>
                <a:latin typeface="Arial" panose="020B0604020202020204" pitchFamily="34" charset="0"/>
              </a:rPr>
              <a:t>колоноскопию</a:t>
            </a:r>
            <a:r>
              <a:rPr lang="ru-RU" altLang="ru-RU" sz="1300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300" dirty="0">
                <a:latin typeface="Arial" panose="020B0604020202020204" pitchFamily="34" charset="0"/>
              </a:rPr>
              <a:t>с 3 января по 3 июля 2013 г.,</a:t>
            </a:r>
            <a:r>
              <a:rPr lang="en-US" altLang="ru-RU" sz="1300" dirty="0">
                <a:latin typeface="Arial" panose="020B0604020202020204" pitchFamily="34" charset="0"/>
              </a:rPr>
              <a:t> </a:t>
            </a:r>
            <a:r>
              <a:rPr lang="ru-RU" altLang="ru-RU" sz="1300" dirty="0">
                <a:latin typeface="Arial" panose="020B0604020202020204" pitchFamily="34" charset="0"/>
              </a:rPr>
              <a:t>должны провериться на </a:t>
            </a:r>
            <a:r>
              <a:rPr lang="ru-RU" altLang="ru-RU" sz="1300" dirty="0">
                <a:solidFill>
                  <a:srgbClr val="FF0000"/>
                </a:solidFill>
                <a:latin typeface="Arial" panose="020B0604020202020204" pitchFamily="34" charset="0"/>
              </a:rPr>
              <a:t>ВИЧ, гепатит В и С</a:t>
            </a:r>
            <a:r>
              <a:rPr lang="ru-RU" altLang="ru-RU" sz="1300" dirty="0">
                <a:latin typeface="Arial" panose="020B0604020202020204" pitchFamily="34" charset="0"/>
              </a:rPr>
              <a:t>.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http://www.ksn.com/2013/07/16/hospital-patients-at-small-risk-for-infection</a:t>
            </a: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QQQNFE+Arial"/>
              </a:rPr>
              <a:t>18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июля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США, Калифорния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 err="1">
                <a:solidFill>
                  <a:srgbClr val="000000"/>
                </a:solidFill>
                <a:latin typeface="VOFWLN+Arial"/>
              </a:rPr>
              <a:t>к</a:t>
            </a:r>
            <a:r>
              <a:rPr lang="ru-RU" altLang="ru-RU" sz="1300" dirty="0" err="1">
                <a:latin typeface="Arial" panose="020B0604020202020204" pitchFamily="34" charset="0"/>
              </a:rPr>
              <a:t>Около</a:t>
            </a:r>
            <a:r>
              <a:rPr lang="ru-RU" altLang="ru-RU" sz="1300" dirty="0">
                <a:latin typeface="Arial" panose="020B0604020202020204" pitchFamily="34" charset="0"/>
              </a:rPr>
              <a:t> </a:t>
            </a:r>
            <a:r>
              <a:rPr lang="ru-RU" altLang="ru-RU" sz="1300" b="1" dirty="0">
                <a:latin typeface="Arial,Bold"/>
              </a:rPr>
              <a:t>900 пациентов</a:t>
            </a:r>
            <a:r>
              <a:rPr lang="ru-RU" altLang="ru-RU" sz="1300" dirty="0">
                <a:latin typeface="Arial" panose="020B0604020202020204" pitchFamily="34" charset="0"/>
              </a:rPr>
              <a:t>, прошедших </a:t>
            </a:r>
            <a:r>
              <a:rPr lang="ru-RU" altLang="ru-RU" sz="1300" dirty="0" err="1">
                <a:solidFill>
                  <a:srgbClr val="00B050"/>
                </a:solidFill>
                <a:latin typeface="Arial" panose="020B0604020202020204" pitchFamily="34" charset="0"/>
              </a:rPr>
              <a:t>гастро</a:t>
            </a:r>
            <a:r>
              <a:rPr lang="ru-RU" altLang="ru-RU" sz="1300" dirty="0">
                <a:solidFill>
                  <a:srgbClr val="00B050"/>
                </a:solidFill>
                <a:latin typeface="Arial" panose="020B0604020202020204" pitchFamily="34" charset="0"/>
              </a:rPr>
              <a:t>- или </a:t>
            </a:r>
            <a:r>
              <a:rPr lang="ru-RU" altLang="ru-RU" sz="1300" dirty="0" err="1">
                <a:solidFill>
                  <a:srgbClr val="00B050"/>
                </a:solidFill>
                <a:latin typeface="Arial" panose="020B0604020202020204" pitchFamily="34" charset="0"/>
              </a:rPr>
              <a:t>колоноскопию</a:t>
            </a:r>
            <a:r>
              <a:rPr lang="ru-RU" altLang="ru-RU" sz="1300" dirty="0">
                <a:latin typeface="Arial" panose="020B0604020202020204" pitchFamily="34" charset="0"/>
              </a:rPr>
              <a:t>, получили</a:t>
            </a:r>
            <a:r>
              <a:rPr lang="en-US" altLang="ru-RU" sz="1300" dirty="0">
                <a:latin typeface="Arial" panose="020B0604020202020204" pitchFamily="34" charset="0"/>
              </a:rPr>
              <a:t> </a:t>
            </a:r>
            <a:r>
              <a:rPr lang="ru-RU" altLang="ru-RU" sz="1300" dirty="0">
                <a:latin typeface="Arial" panose="020B0604020202020204" pitchFamily="34" charset="0"/>
              </a:rPr>
              <a:t>письма, что они подверглись риску </a:t>
            </a:r>
            <a:r>
              <a:rPr lang="ru-RU" altLang="ru-RU" sz="1300" b="1" dirty="0">
                <a:latin typeface="Arial" panose="020B0604020202020204" pitchFamily="34" charset="0"/>
              </a:rPr>
              <a:t>ПИ</a:t>
            </a:r>
            <a:r>
              <a:rPr lang="ru-RU" altLang="ru-RU" sz="1300" dirty="0">
                <a:latin typeface="Arial" panose="020B0604020202020204" pitchFamily="34" charset="0"/>
              </a:rPr>
              <a:t>.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300" dirty="0">
                <a:solidFill>
                  <a:srgbClr val="CC0099"/>
                </a:solidFill>
                <a:latin typeface="QQQNFE+Arial"/>
              </a:rPr>
              <a:t>http://www.ksbw.com/natividad-medical-center-</a:t>
            </a:r>
            <a:endParaRPr lang="en-US" altLang="ru-RU" sz="13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300" u="sng" dirty="0" smtClean="0">
                <a:solidFill>
                  <a:srgbClr val="000000"/>
                </a:solidFill>
                <a:latin typeface="QQQNFE+Arial"/>
              </a:rPr>
              <a:t>05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ноября 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3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300" u="sng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300" dirty="0" smtClean="0">
                <a:solidFill>
                  <a:srgbClr val="000000"/>
                </a:solidFill>
                <a:latin typeface="QQQNFE+Arial"/>
              </a:rPr>
              <a:t>L.F. Muscarella 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напомнил о </a:t>
            </a:r>
            <a:r>
              <a:rPr lang="ru-RU" altLang="ru-RU" sz="1300" b="1" dirty="0">
                <a:solidFill>
                  <a:srgbClr val="000000"/>
                </a:solidFill>
                <a:latin typeface="JAJJEC+Arial,Bold"/>
              </a:rPr>
              <a:t>200 </a:t>
            </a:r>
            <a:r>
              <a:rPr lang="ru-RU" altLang="ru-RU" sz="1300" b="1" dirty="0">
                <a:solidFill>
                  <a:srgbClr val="000000"/>
                </a:solidFill>
                <a:latin typeface="NSRLBS+Arial,Bold"/>
              </a:rPr>
              <a:t>пациентах</a:t>
            </a:r>
            <a:r>
              <a:rPr lang="ru-RU" altLang="ru-RU" sz="1300" dirty="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300" dirty="0">
                <a:solidFill>
                  <a:srgbClr val="0070C0"/>
                </a:solidFill>
                <a:latin typeface="VOFWLN+Arial"/>
              </a:rPr>
              <a:t>подавших в суд на госпиталь</a:t>
            </a:r>
            <a:r>
              <a:rPr lang="ru-RU" altLang="ru-RU" sz="1300" dirty="0">
                <a:solidFill>
                  <a:srgbClr val="000000"/>
                </a:solidFill>
                <a:latin typeface="VOFWLN+Arial"/>
              </a:rPr>
              <a:t> в Западной </a:t>
            </a:r>
            <a:r>
              <a:rPr lang="ru-RU" alt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Пенсильвании, где они подверглись риску </a:t>
            </a:r>
            <a:r>
              <a:rPr lang="ru-RU" altLang="ru-RU" sz="1300" b="1" dirty="0">
                <a:solidFill>
                  <a:srgbClr val="000000"/>
                </a:solidFill>
                <a:latin typeface="Arial" panose="020B0604020202020204" pitchFamily="34" charset="0"/>
              </a:rPr>
              <a:t>ПИ</a:t>
            </a:r>
            <a:r>
              <a:rPr lang="ru-RU" alt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 при прохождении </a:t>
            </a:r>
            <a:r>
              <a:rPr lang="ru-RU" altLang="ru-RU" sz="1300" dirty="0">
                <a:solidFill>
                  <a:srgbClr val="00B050"/>
                </a:solidFill>
                <a:latin typeface="Arial" panose="020B0604020202020204" pitchFamily="34" charset="0"/>
              </a:rPr>
              <a:t>колоноскопии</a:t>
            </a:r>
            <a:r>
              <a:rPr lang="ru-RU" alt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US" altLang="ru-RU" sz="13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ru-RU" sz="1300" dirty="0">
                <a:solidFill>
                  <a:srgbClr val="CD009A"/>
                </a:solidFill>
                <a:latin typeface="Arial" panose="020B0604020202020204" pitchFamily="34" charset="0"/>
              </a:rPr>
              <a:t>http://app.expressemailmarketing.com/get.link?linkid=5965292&amp;subscriberid=430335583&amp;campaignid=1632098&amp;linkurl=http%3a%2f%2fwww.myendosite.com%2farticles%2fForbesComplaint.pdf</a:t>
            </a:r>
            <a:endParaRPr lang="ru-RU" altLang="ru-RU" sz="1300" dirty="0">
              <a:solidFill>
                <a:srgbClr val="000000"/>
              </a:solidFill>
              <a:latin typeface="VOFWLN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None/>
            </a:pPr>
            <a:endParaRPr lang="en-US" altLang="ru-RU" sz="12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None/>
            </a:pPr>
            <a:endParaRPr lang="ru-RU" altLang="ru-RU" sz="12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None/>
            </a:pPr>
            <a:endParaRPr lang="ru-RU" altLang="ru-RU" sz="1200" dirty="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7433" name="object 6"/>
          <p:cNvSpPr>
            <a:spLocks noChangeArrowheads="1"/>
          </p:cNvSpPr>
          <p:nvPr/>
        </p:nvSpPr>
        <p:spPr bwMode="auto">
          <a:xfrm>
            <a:off x="452438" y="123507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34" name="object 6"/>
          <p:cNvSpPr>
            <a:spLocks noChangeArrowheads="1"/>
          </p:cNvSpPr>
          <p:nvPr/>
        </p:nvSpPr>
        <p:spPr bwMode="auto">
          <a:xfrm>
            <a:off x="452438" y="1808163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35" name="object 6"/>
          <p:cNvSpPr>
            <a:spLocks noChangeArrowheads="1"/>
          </p:cNvSpPr>
          <p:nvPr/>
        </p:nvSpPr>
        <p:spPr bwMode="auto">
          <a:xfrm>
            <a:off x="452438" y="2355850"/>
            <a:ext cx="1778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36" name="object 6"/>
          <p:cNvSpPr>
            <a:spLocks noChangeArrowheads="1"/>
          </p:cNvSpPr>
          <p:nvPr/>
        </p:nvSpPr>
        <p:spPr bwMode="auto">
          <a:xfrm>
            <a:off x="452438" y="289877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37" name="object 6"/>
          <p:cNvSpPr>
            <a:spLocks noChangeArrowheads="1"/>
          </p:cNvSpPr>
          <p:nvPr/>
        </p:nvSpPr>
        <p:spPr bwMode="auto">
          <a:xfrm>
            <a:off x="452438" y="347027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38" name="object 6"/>
          <p:cNvSpPr>
            <a:spLocks noChangeArrowheads="1"/>
          </p:cNvSpPr>
          <p:nvPr/>
        </p:nvSpPr>
        <p:spPr bwMode="auto">
          <a:xfrm>
            <a:off x="452438" y="4011613"/>
            <a:ext cx="177800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39" name="object 6"/>
          <p:cNvSpPr>
            <a:spLocks noChangeArrowheads="1"/>
          </p:cNvSpPr>
          <p:nvPr/>
        </p:nvSpPr>
        <p:spPr bwMode="auto">
          <a:xfrm>
            <a:off x="452438" y="457517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40" name="object 6"/>
          <p:cNvSpPr>
            <a:spLocks noChangeArrowheads="1"/>
          </p:cNvSpPr>
          <p:nvPr/>
        </p:nvSpPr>
        <p:spPr bwMode="auto">
          <a:xfrm>
            <a:off x="452438" y="4979988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7441" name="object 6"/>
          <p:cNvSpPr>
            <a:spLocks noChangeArrowheads="1"/>
          </p:cNvSpPr>
          <p:nvPr/>
        </p:nvSpPr>
        <p:spPr bwMode="auto">
          <a:xfrm>
            <a:off x="452438" y="539432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4"/>
          <p:cNvSpPr>
            <a:spLocks noChangeArrowheads="1"/>
          </p:cNvSpPr>
          <p:nvPr/>
        </p:nvSpPr>
        <p:spPr bwMode="auto">
          <a:xfrm>
            <a:off x="0" y="860425"/>
            <a:ext cx="914400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15.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VAKSMR+Arial,Italic"/>
              </a:rPr>
              <a:t>1.</a:t>
            </a:r>
            <a:r>
              <a:rPr lang="ru-RU" altLang="ru-RU" sz="1600" i="1" dirty="0" smtClean="0">
                <a:solidFill>
                  <a:srgbClr val="000000"/>
                </a:solidFill>
                <a:latin typeface="BUQAVI+Arial,Italic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Случаи </a:t>
            </a:r>
            <a:r>
              <a:rPr lang="ru-RU" altLang="ru-RU" sz="1600" b="1" dirty="0">
                <a:solidFill>
                  <a:srgbClr val="000000"/>
                </a:solidFill>
                <a:latin typeface="VOFWLN+Arial"/>
              </a:rPr>
              <a:t>перекрестного инфицирования 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пациентов </a:t>
            </a:r>
            <a:r>
              <a:rPr lang="ru-RU" altLang="ru-RU" sz="1600" dirty="0">
                <a:solidFill>
                  <a:srgbClr val="CC0099"/>
                </a:solidFill>
                <a:latin typeface="QQQNFE+Arial"/>
              </a:rPr>
              <a:t>[15]</a:t>
            </a:r>
          </a:p>
        </p:txBody>
      </p:sp>
      <p:sp>
        <p:nvSpPr>
          <p:cNvPr id="18436" name="object 6"/>
          <p:cNvSpPr>
            <a:spLocks noChangeArrowheads="1"/>
          </p:cNvSpPr>
          <p:nvPr/>
        </p:nvSpPr>
        <p:spPr bwMode="auto">
          <a:xfrm>
            <a:off x="441325" y="245427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8437" name="object 7"/>
          <p:cNvSpPr>
            <a:spLocks noChangeArrowheads="1"/>
          </p:cNvSpPr>
          <p:nvPr/>
        </p:nvSpPr>
        <p:spPr bwMode="auto">
          <a:xfrm>
            <a:off x="627063" y="1395413"/>
            <a:ext cx="8205787" cy="472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200" u="sng" dirty="0" smtClean="0">
                <a:solidFill>
                  <a:srgbClr val="000000"/>
                </a:solidFill>
                <a:latin typeface="QQQNFE+Arial"/>
              </a:rPr>
              <a:t>23 </a:t>
            </a:r>
            <a:r>
              <a:rPr lang="ru-RU" altLang="ru-RU" sz="1200" u="sng" dirty="0">
                <a:solidFill>
                  <a:srgbClr val="000000"/>
                </a:solidFill>
                <a:latin typeface="VOFWLN+Arial"/>
              </a:rPr>
              <a:t>января </a:t>
            </a:r>
            <a:r>
              <a:rPr lang="ru-RU" altLang="ru-RU" sz="1200" u="sng" dirty="0">
                <a:solidFill>
                  <a:srgbClr val="000000"/>
                </a:solidFill>
                <a:latin typeface="QQQNFE+Arial"/>
              </a:rPr>
              <a:t>2014 </a:t>
            </a:r>
            <a:r>
              <a:rPr lang="ru-RU" altLang="ru-RU" sz="12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200" u="sng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Канада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Онтарио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200" b="1" dirty="0">
                <a:solidFill>
                  <a:srgbClr val="000000"/>
                </a:solidFill>
                <a:latin typeface="JAJJEC+Arial,Bold"/>
              </a:rPr>
              <a:t>2 </a:t>
            </a:r>
            <a:r>
              <a:rPr lang="ru-RU" altLang="ru-RU" sz="1200" b="1" dirty="0">
                <a:solidFill>
                  <a:srgbClr val="000000"/>
                </a:solidFill>
                <a:latin typeface="NSRLBS+Arial,Bold"/>
              </a:rPr>
              <a:t>пациента инфицированы</a:t>
            </a:r>
            <a:r>
              <a:rPr lang="ru-RU" altLang="ru-RU" sz="1200" b="1" dirty="0">
                <a:solidFill>
                  <a:srgbClr val="FF0000"/>
                </a:solidFill>
                <a:latin typeface="NSRLBS+Arial,Bold"/>
              </a:rPr>
              <a:t> гепатитом 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c 20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мая и 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8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ноября 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2013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200" dirty="0">
                <a:latin typeface="Arial" panose="020B0604020202020204" pitchFamily="34" charset="0"/>
              </a:rPr>
              <a:t>Причина </a:t>
            </a:r>
            <a:r>
              <a:rPr lang="ru-RU" altLang="ru-RU" sz="1200" b="1" dirty="0">
                <a:latin typeface="Arial" panose="020B0604020202020204" pitchFamily="34" charset="0"/>
              </a:rPr>
              <a:t>ПИ</a:t>
            </a:r>
            <a:r>
              <a:rPr lang="ru-RU" altLang="ru-RU" sz="1200" dirty="0">
                <a:latin typeface="Arial" panose="020B0604020202020204" pitchFamily="34" charset="0"/>
              </a:rPr>
              <a:t> пока неизвестна; технологии очистки и </a:t>
            </a:r>
            <a:r>
              <a:rPr lang="ru-RU" altLang="ru-RU" sz="1200" dirty="0" smtClean="0">
                <a:latin typeface="Arial" panose="020B0604020202020204" pitchFamily="34" charset="0"/>
              </a:rPr>
              <a:t>дезинфекция</a:t>
            </a:r>
            <a:r>
              <a:rPr lang="ru-RU" altLang="ru-RU" sz="1200" dirty="0" smtClean="0">
                <a:solidFill>
                  <a:srgbClr val="00B050"/>
                </a:solidFill>
                <a:latin typeface="Arial" panose="020B0604020202020204" pitchFamily="34" charset="0"/>
              </a:rPr>
              <a:t> эндоскопов </a:t>
            </a:r>
            <a:r>
              <a:rPr lang="ru-RU" altLang="ru-RU" sz="1200" dirty="0">
                <a:latin typeface="Arial" panose="020B0604020202020204" pitchFamily="34" charset="0"/>
              </a:rPr>
              <a:t>выполнялись, якобы, должным образом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200" dirty="0">
                <a:solidFill>
                  <a:srgbClr val="CC0099"/>
                </a:solidFill>
                <a:latin typeface="QQQNFE+Arial"/>
              </a:rPr>
              <a:t>http://www.bchsys.org/hospital/services-list/infection-control/endoscopy-ambulatory-care-investigation</a:t>
            </a:r>
            <a:r>
              <a:rPr lang="en-US" altLang="ru-RU" sz="1200" dirty="0">
                <a:solidFill>
                  <a:srgbClr val="CC0099"/>
                </a:solidFill>
                <a:latin typeface="QQQNFE+Arial"/>
              </a:rPr>
              <a:t> </a:t>
            </a: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200" u="sng" dirty="0" smtClean="0">
                <a:solidFill>
                  <a:srgbClr val="000000"/>
                </a:solidFill>
                <a:latin typeface="QQQNFE+Arial"/>
              </a:rPr>
              <a:t>23 </a:t>
            </a:r>
            <a:r>
              <a:rPr lang="ru-RU" altLang="ru-RU" sz="1200" u="sng" dirty="0">
                <a:solidFill>
                  <a:srgbClr val="000000"/>
                </a:solidFill>
                <a:latin typeface="VOFWLN+Arial"/>
              </a:rPr>
              <a:t>января </a:t>
            </a:r>
            <a:r>
              <a:rPr lang="ru-RU" altLang="ru-RU" sz="1200" u="sng" dirty="0">
                <a:solidFill>
                  <a:srgbClr val="000000"/>
                </a:solidFill>
                <a:latin typeface="QQQNFE+Arial"/>
              </a:rPr>
              <a:t>2015 </a:t>
            </a:r>
            <a:r>
              <a:rPr lang="ru-RU" altLang="ru-RU" sz="1200" u="sng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200" u="sng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США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Медицинский </a:t>
            </a:r>
            <a:r>
              <a:rPr lang="ru-RU" altLang="ru-RU" sz="1200" dirty="0" smtClean="0">
                <a:solidFill>
                  <a:srgbClr val="000000"/>
                </a:solidFill>
                <a:latin typeface="VOFWLN+Arial"/>
              </a:rPr>
              <a:t>Центр Пресбитериан</a:t>
            </a:r>
            <a:r>
              <a:rPr lang="ru-RU" altLang="ru-RU" sz="1200" dirty="0" smtClean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200" b="1" dirty="0">
                <a:solidFill>
                  <a:srgbClr val="000000"/>
                </a:solidFill>
                <a:latin typeface="JAJJEC+Arial,Bold"/>
              </a:rPr>
              <a:t>18 </a:t>
            </a:r>
            <a:r>
              <a:rPr lang="ru-RU" altLang="ru-RU" sz="1200" b="1" dirty="0">
                <a:solidFill>
                  <a:srgbClr val="000000"/>
                </a:solidFill>
                <a:latin typeface="NSRLBS+Arial,Bold"/>
              </a:rPr>
              <a:t>пациентов, прошедших </a:t>
            </a:r>
            <a:r>
              <a:rPr lang="ru-RU" altLang="ru-RU" sz="1200" b="1" dirty="0" err="1">
                <a:solidFill>
                  <a:srgbClr val="00B050"/>
                </a:solidFill>
                <a:latin typeface="NSRLBS+Arial,Bold"/>
              </a:rPr>
              <a:t>дуоденоскопию</a:t>
            </a:r>
            <a:r>
              <a:rPr lang="ru-RU" altLang="ru-RU" sz="1200" b="1" dirty="0">
                <a:solidFill>
                  <a:srgbClr val="000000"/>
                </a:solidFill>
                <a:latin typeface="NSRLBS+Arial,Bold"/>
              </a:rPr>
              <a:t>, инфицированы</a:t>
            </a:r>
            <a:r>
              <a:rPr lang="ru-RU" altLang="ru-RU" sz="1200" b="1" dirty="0">
                <a:solidFill>
                  <a:srgbClr val="FF0000"/>
                </a:solidFill>
                <a:latin typeface="NSRLBS+Arial,Bold"/>
              </a:rPr>
              <a:t> </a:t>
            </a:r>
            <a:r>
              <a:rPr lang="ru-RU" altLang="ru-RU" sz="1200" b="1" dirty="0">
                <a:latin typeface="NSRLBS+Arial,Bold"/>
              </a:rPr>
              <a:t>карбапенем</a:t>
            </a:r>
            <a:r>
              <a:rPr lang="ru-RU" altLang="ru-RU" sz="1200" b="1" dirty="0">
                <a:latin typeface="JAJJEC+Arial,Bold"/>
              </a:rPr>
              <a:t>-</a:t>
            </a:r>
            <a:r>
              <a:rPr lang="ru-RU" altLang="ru-RU" sz="1200" b="1" dirty="0">
                <a:latin typeface="NSRLBS+Arial,Bold"/>
              </a:rPr>
              <a:t>резистентной </a:t>
            </a:r>
            <a:r>
              <a:rPr lang="ru-RU" altLang="ru-RU" sz="1200" b="1" dirty="0" err="1" smtClean="0">
                <a:latin typeface="NSRLBS+Arial,Bold"/>
              </a:rPr>
              <a:t>энтеробактерией</a:t>
            </a:r>
            <a:r>
              <a:rPr lang="ru-RU" altLang="ru-RU" sz="1200" b="1" dirty="0" smtClean="0">
                <a:latin typeface="NSRLBS+Arial,Bold"/>
              </a:rPr>
              <a:t> </a:t>
            </a:r>
            <a:r>
              <a:rPr lang="ru-RU" altLang="ru-RU" sz="1200" b="1" dirty="0">
                <a:solidFill>
                  <a:srgbClr val="000000"/>
                </a:solidFill>
                <a:latin typeface="JAJJEC+Arial,Bold"/>
              </a:rPr>
              <a:t>(</a:t>
            </a:r>
            <a:r>
              <a:rPr lang="ru-RU" altLang="ru-RU" sz="1200" b="1" dirty="0">
                <a:solidFill>
                  <a:srgbClr val="FF0000"/>
                </a:solidFill>
                <a:latin typeface="JAJJEC+Arial,Bold"/>
              </a:rPr>
              <a:t>CRE</a:t>
            </a:r>
            <a:r>
              <a:rPr lang="ru-RU" altLang="ru-RU" sz="1200" b="1" dirty="0">
                <a:solidFill>
                  <a:srgbClr val="000000"/>
                </a:solidFill>
                <a:latin typeface="JAJJEC+Arial,Bold"/>
              </a:rPr>
              <a:t>)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в ноябре 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2012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г</a:t>
            </a:r>
            <a:r>
              <a:rPr lang="ru-RU" altLang="ru-RU" sz="12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Источник смертельной </a:t>
            </a:r>
            <a:r>
              <a:rPr lang="ru-RU" altLang="ru-RU" sz="1200" dirty="0" err="1">
                <a:solidFill>
                  <a:srgbClr val="000000"/>
                </a:solidFill>
                <a:latin typeface="VOFWLN+Arial"/>
              </a:rPr>
              <a:t>антибиотикоустойчивой</a:t>
            </a:r>
            <a:r>
              <a:rPr lang="ru-RU" altLang="ru-RU" sz="1200" dirty="0">
                <a:solidFill>
                  <a:srgbClr val="000000"/>
                </a:solidFill>
                <a:latin typeface="VOFWLN+Arial"/>
              </a:rPr>
              <a:t> бактерии выявить не удалось, однако </a:t>
            </a:r>
            <a:r>
              <a:rPr lang="ru-RU" altLang="ru-RU" sz="1200" dirty="0">
                <a:solidFill>
                  <a:srgbClr val="0070C0"/>
                </a:solidFill>
                <a:latin typeface="VOFWLN+Arial"/>
              </a:rPr>
              <a:t>врачи медцентра и эксперт </a:t>
            </a:r>
            <a:r>
              <a:rPr lang="ru-RU" altLang="ru-RU" sz="1200" dirty="0">
                <a:solidFill>
                  <a:srgbClr val="0070C0"/>
                </a:solidFill>
                <a:latin typeface="QQQNFE+Arial"/>
              </a:rPr>
              <a:t>APIC </a:t>
            </a:r>
            <a:r>
              <a:rPr lang="ru-RU" altLang="ru-RU" sz="1200" dirty="0">
                <a:solidFill>
                  <a:srgbClr val="0070C0"/>
                </a:solidFill>
                <a:latin typeface="VOFWLN+Arial"/>
              </a:rPr>
              <a:t>утверждают, что «Гибкая эндоскопия – это дьявол</a:t>
            </a:r>
            <a:r>
              <a:rPr lang="ru-RU" altLang="ru-RU" sz="1200" dirty="0">
                <a:solidFill>
                  <a:srgbClr val="0070C0"/>
                </a:solidFill>
                <a:latin typeface="QQQNFE+Arial"/>
              </a:rPr>
              <a:t>. </a:t>
            </a:r>
            <a:r>
              <a:rPr lang="ru-RU" altLang="ru-RU" sz="1200" dirty="0">
                <a:solidFill>
                  <a:srgbClr val="0070C0"/>
                </a:solidFill>
                <a:latin typeface="VOFWLN+Arial"/>
              </a:rPr>
              <a:t>Нам необходим … лучший продукт, который можно чистить и который не имеет всех этих закоулков, позволяющих бактериям </a:t>
            </a:r>
            <a:r>
              <a:rPr lang="ru-RU" altLang="ru-RU" sz="1200" dirty="0" err="1">
                <a:solidFill>
                  <a:srgbClr val="0070C0"/>
                </a:solidFill>
                <a:latin typeface="VOFWLN+Arial"/>
              </a:rPr>
              <a:t>задерживатся</a:t>
            </a:r>
            <a:r>
              <a:rPr lang="ru-RU" altLang="ru-RU" sz="1200" dirty="0">
                <a:solidFill>
                  <a:srgbClr val="0070C0"/>
                </a:solidFill>
                <a:latin typeface="VOFWLN+Arial"/>
              </a:rPr>
              <a:t> и избегать</a:t>
            </a:r>
            <a:r>
              <a:rPr lang="en-US" altLang="ru-RU" sz="1200" dirty="0">
                <a:solidFill>
                  <a:srgbClr val="0070C0"/>
                </a:solidFill>
                <a:latin typeface="VOFWLN+Arial"/>
              </a:rPr>
              <a:t> </a:t>
            </a:r>
            <a:r>
              <a:rPr lang="ru-RU" altLang="ru-RU" sz="1200" dirty="0">
                <a:solidFill>
                  <a:srgbClr val="0070C0"/>
                </a:solidFill>
                <a:latin typeface="VOFWLN+Arial"/>
              </a:rPr>
              <a:t>уничтожения»</a:t>
            </a:r>
            <a:r>
              <a:rPr lang="ru-RU" altLang="ru-RU" sz="1200" dirty="0">
                <a:solidFill>
                  <a:srgbClr val="0070C0"/>
                </a:solidFill>
                <a:latin typeface="QQQNFE+Arial"/>
              </a:rPr>
              <a:t>.</a:t>
            </a:r>
            <a:r>
              <a:rPr lang="en-US" altLang="ru-RU" sz="1200" dirty="0">
                <a:solidFill>
                  <a:srgbClr val="0070C0"/>
                </a:solidFill>
                <a:latin typeface="QQQNFE+Arial"/>
              </a:rPr>
              <a:t> </a:t>
            </a:r>
            <a:r>
              <a:rPr lang="ru-RU" altLang="ru-RU" sz="1200" dirty="0">
                <a:solidFill>
                  <a:srgbClr val="CC0099"/>
                </a:solidFill>
                <a:latin typeface="QQQNFE+Arial"/>
              </a:rPr>
              <a:t>http</a:t>
            </a:r>
            <a:r>
              <a:rPr lang="ru-RU" altLang="ru-RU" sz="1200" dirty="0" smtClean="0">
                <a:solidFill>
                  <a:srgbClr val="CC0099"/>
                </a:solidFill>
                <a:latin typeface="QQQNFE+Arial"/>
              </a:rPr>
              <a:t>://www.bchsys.org/hospital/services-list/infection-control/endoscopy-ambulatory-care-investigation</a:t>
            </a:r>
            <a:endParaRPr lang="en-US" altLang="ru-RU" sz="12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200" u="sng" dirty="0" smtClean="0">
                <a:latin typeface="Arial" panose="020B0604020202020204" pitchFamily="34" charset="0"/>
              </a:rPr>
              <a:t>19 </a:t>
            </a:r>
            <a:r>
              <a:rPr lang="ru-RU" altLang="ru-RU" sz="1200" u="sng" dirty="0">
                <a:latin typeface="Arial" panose="020B0604020202020204" pitchFamily="34" charset="0"/>
              </a:rPr>
              <a:t>февраля 2015 г.</a:t>
            </a:r>
            <a:r>
              <a:rPr lang="ru-RU" altLang="ru-RU" sz="1200" dirty="0">
                <a:latin typeface="Arial" panose="020B0604020202020204" pitchFamily="34" charset="0"/>
              </a:rPr>
              <a:t> США, Лос-Анджелес. </a:t>
            </a:r>
            <a:r>
              <a:rPr lang="ru-RU" altLang="ru-RU" sz="1200" dirty="0">
                <a:latin typeface="Arial,Bold"/>
              </a:rPr>
              <a:t>179 пациентов, прошедших </a:t>
            </a:r>
            <a:r>
              <a:rPr lang="ru-RU" altLang="ru-RU" sz="1200" dirty="0" err="1">
                <a:solidFill>
                  <a:srgbClr val="00B050"/>
                </a:solidFill>
                <a:latin typeface="Arial,Bold"/>
              </a:rPr>
              <a:t>дуоденоскопию</a:t>
            </a:r>
            <a:r>
              <a:rPr lang="ru-RU" altLang="ru-RU" sz="1200" dirty="0">
                <a:solidFill>
                  <a:srgbClr val="00B050"/>
                </a:solidFill>
                <a:latin typeface="Arial,Bold"/>
              </a:rPr>
              <a:t> </a:t>
            </a:r>
            <a:r>
              <a:rPr lang="ru-RU" altLang="ru-RU" sz="1200" dirty="0">
                <a:latin typeface="Arial,Bold"/>
              </a:rPr>
              <a:t>в период с октября 2014 г. по январь 2015 г. имеют риск инфицирования карбапенем-резистентной </a:t>
            </a:r>
            <a:r>
              <a:rPr lang="ru-RU" altLang="ru-RU" sz="1200" dirty="0" err="1">
                <a:latin typeface="Arial,Bold"/>
              </a:rPr>
              <a:t>энтеробактерией</a:t>
            </a:r>
            <a:r>
              <a:rPr lang="ru-RU" altLang="ru-RU" sz="1200" dirty="0">
                <a:latin typeface="Arial,Bold"/>
              </a:rPr>
              <a:t> (</a:t>
            </a:r>
            <a:r>
              <a:rPr lang="ru-RU" altLang="ru-RU" sz="1200" dirty="0">
                <a:solidFill>
                  <a:srgbClr val="FF0000"/>
                </a:solidFill>
                <a:latin typeface="Arial,Bold"/>
              </a:rPr>
              <a:t>CRE</a:t>
            </a:r>
            <a:r>
              <a:rPr lang="ru-RU" altLang="ru-RU" sz="1200" dirty="0">
                <a:latin typeface="Arial,Bold"/>
              </a:rPr>
              <a:t>). </a:t>
            </a:r>
            <a:r>
              <a:rPr lang="ru-RU" altLang="ru-RU" sz="1200" dirty="0">
                <a:latin typeface="Arial" panose="020B0604020202020204" pitchFamily="34" charset="0"/>
              </a:rPr>
              <a:t>У 7 пациентов инфицирование подтверждено, 2 из них </a:t>
            </a:r>
            <a:r>
              <a:rPr lang="ru-RU" altLang="ru-RU" sz="1200" dirty="0" smtClean="0">
                <a:latin typeface="Arial" panose="020B0604020202020204" pitchFamily="34" charset="0"/>
              </a:rPr>
              <a:t>умерли, 5 выживших подали в суд на</a:t>
            </a:r>
            <a:r>
              <a:rPr lang="lv-LV" altLang="ru-RU" sz="1200" dirty="0" smtClean="0">
                <a:latin typeface="Arial" panose="020B0604020202020204" pitchFamily="34" charset="0"/>
              </a:rPr>
              <a:t> Olympus Corp</a:t>
            </a:r>
            <a:r>
              <a:rPr lang="ru-RU" altLang="ru-RU" sz="1200" dirty="0" smtClean="0">
                <a:latin typeface="Arial" panose="020B0604020202020204" pitchFamily="34" charset="0"/>
              </a:rPr>
              <a:t>. </a:t>
            </a:r>
            <a:r>
              <a:rPr lang="ru-RU" altLang="ru-RU" sz="1200" dirty="0">
                <a:solidFill>
                  <a:srgbClr val="0070C0"/>
                </a:solidFill>
                <a:latin typeface="Arial" panose="020B0604020202020204" pitchFamily="34" charset="0"/>
              </a:rPr>
              <a:t>Агентство FDA видит причину заражения </a:t>
            </a:r>
            <a:r>
              <a:rPr lang="ru-RU" altLang="ru-RU" sz="1200" dirty="0">
                <a:latin typeface="Arial" panose="020B0604020202020204" pitchFamily="34" charset="0"/>
              </a:rPr>
              <a:t>в</a:t>
            </a:r>
            <a:r>
              <a:rPr lang="en-US" altLang="ru-RU" sz="1200" dirty="0">
                <a:latin typeface="Arial" panose="020B0604020202020204" pitchFamily="34" charset="0"/>
              </a:rPr>
              <a:t> </a:t>
            </a:r>
            <a:r>
              <a:rPr lang="ru-RU" altLang="ru-RU" sz="1200" dirty="0">
                <a:solidFill>
                  <a:srgbClr val="0070C0"/>
                </a:solidFill>
                <a:latin typeface="Arial" panose="020B0604020202020204" pitchFamily="34" charset="0"/>
              </a:rPr>
              <a:t>сложной конструкции аппаратов, не позволяющих проводить их адекватную очистку </a:t>
            </a:r>
            <a:r>
              <a:rPr lang="ru-RU" altLang="ru-RU" sz="1200" dirty="0">
                <a:solidFill>
                  <a:srgbClr val="CC0099"/>
                </a:solidFill>
                <a:latin typeface="QQQNFE+Arial"/>
              </a:rPr>
              <a:t>http://www.beckersasc.com/gastroenterology-and-endoscopy/cre-infections-at-ucla-medical-center-transmitted-during-ercp.html</a:t>
            </a:r>
            <a:endParaRPr lang="en-US" altLang="ru-RU" sz="12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r>
              <a:rPr lang="ru-RU" altLang="ru-RU" sz="1200" u="sng" dirty="0" smtClean="0">
                <a:latin typeface="Arial" panose="020B0604020202020204" pitchFamily="34" charset="0"/>
              </a:rPr>
              <a:t>3 </a:t>
            </a:r>
            <a:r>
              <a:rPr lang="ru-RU" altLang="ru-RU" sz="1200" u="sng" dirty="0">
                <a:latin typeface="Arial" panose="020B0604020202020204" pitchFamily="34" charset="0"/>
              </a:rPr>
              <a:t>марта 2015 г.</a:t>
            </a:r>
            <a:r>
              <a:rPr lang="ru-RU" altLang="ru-RU" sz="1200" dirty="0">
                <a:latin typeface="Arial" panose="020B0604020202020204" pitchFamily="34" charset="0"/>
              </a:rPr>
              <a:t> газета </a:t>
            </a:r>
            <a:r>
              <a:rPr lang="ru-RU" altLang="ru-RU" sz="1200" dirty="0" err="1">
                <a:latin typeface="Arial" panose="020B0604020202020204" pitchFamily="34" charset="0"/>
              </a:rPr>
              <a:t>Palm</a:t>
            </a:r>
            <a:r>
              <a:rPr lang="ru-RU" altLang="ru-RU" sz="1200" dirty="0">
                <a:latin typeface="Arial" panose="020B0604020202020204" pitchFamily="34" charset="0"/>
              </a:rPr>
              <a:t> </a:t>
            </a:r>
            <a:r>
              <a:rPr lang="ru-RU" altLang="ru-RU" sz="1200" dirty="0" err="1">
                <a:latin typeface="Arial" panose="020B0604020202020204" pitchFamily="34" charset="0"/>
              </a:rPr>
              <a:t>Beach</a:t>
            </a:r>
            <a:r>
              <a:rPr lang="ru-RU" altLang="ru-RU" sz="1200" dirty="0">
                <a:latin typeface="Arial" panose="020B0604020202020204" pitchFamily="34" charset="0"/>
              </a:rPr>
              <a:t> </a:t>
            </a:r>
            <a:r>
              <a:rPr lang="ru-RU" altLang="ru-RU" sz="1200" dirty="0" err="1">
                <a:latin typeface="Arial" panose="020B0604020202020204" pitchFamily="34" charset="0"/>
              </a:rPr>
              <a:t>Post</a:t>
            </a:r>
            <a:r>
              <a:rPr lang="ru-RU" altLang="ru-RU" sz="1200" dirty="0">
                <a:latin typeface="Arial" panose="020B0604020202020204" pitchFamily="34" charset="0"/>
              </a:rPr>
              <a:t> (США) сообщила что во Флориде имели место две вспышки </a:t>
            </a:r>
            <a:r>
              <a:rPr lang="ru-RU" altLang="ru-RU" sz="1200" dirty="0">
                <a:solidFill>
                  <a:srgbClr val="FF0000"/>
                </a:solidFill>
                <a:latin typeface="Arial" panose="020B0604020202020204" pitchFamily="34" charset="0"/>
              </a:rPr>
              <a:t>CRE</a:t>
            </a:r>
            <a:r>
              <a:rPr lang="ru-RU" altLang="ru-RU" sz="1200" dirty="0">
                <a:latin typeface="Arial" panose="020B0604020202020204" pitchFamily="34" charset="0"/>
              </a:rPr>
              <a:t> (2008-2009 и 2012 </a:t>
            </a:r>
            <a:r>
              <a:rPr lang="ru-RU" altLang="ru-RU" sz="1200" dirty="0" err="1">
                <a:latin typeface="Arial" panose="020B0604020202020204" pitchFamily="34" charset="0"/>
              </a:rPr>
              <a:t>г.г</a:t>
            </a:r>
            <a:r>
              <a:rPr lang="ru-RU" altLang="ru-RU" sz="1200" dirty="0">
                <a:latin typeface="Arial" panose="020B0604020202020204" pitchFamily="34" charset="0"/>
              </a:rPr>
              <a:t>.); </a:t>
            </a:r>
            <a:r>
              <a:rPr lang="ru-RU" altLang="ru-RU" sz="1200" dirty="0" err="1">
                <a:solidFill>
                  <a:srgbClr val="00B050"/>
                </a:solidFill>
                <a:latin typeface="Arial" panose="020B0604020202020204" pitchFamily="34" charset="0"/>
              </a:rPr>
              <a:t>дуоденоскопы</a:t>
            </a:r>
            <a:r>
              <a:rPr lang="ru-RU" altLang="ru-RU" sz="1200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ru-RU" altLang="ru-RU" sz="1200" b="1" dirty="0">
                <a:latin typeface="Arial" panose="020B0604020202020204" pitchFamily="34" charset="0"/>
              </a:rPr>
              <a:t>инфицировали 92 пациента, из которых умерли 22</a:t>
            </a:r>
            <a:r>
              <a:rPr lang="ru-RU" altLang="ru-RU" sz="1200" dirty="0">
                <a:latin typeface="Arial" panose="020B0604020202020204" pitchFamily="34" charset="0"/>
              </a:rPr>
              <a:t>.</a:t>
            </a:r>
            <a:r>
              <a:rPr lang="en-US" altLang="ru-RU" sz="1200" dirty="0">
                <a:latin typeface="Arial" panose="020B0604020202020204" pitchFamily="34" charset="0"/>
              </a:rPr>
              <a:t> </a:t>
            </a:r>
            <a:r>
              <a:rPr lang="ru-RU" altLang="ru-RU" sz="1200" dirty="0">
                <a:solidFill>
                  <a:srgbClr val="CC0099"/>
                </a:solidFill>
                <a:latin typeface="QQQNFE+Arial"/>
              </a:rPr>
              <a:t>http://www.palmbeachpost.com/news/news/state-regional/supergerm-in-medical-devices-killed-22-in-florida-/nkNDg/</a:t>
            </a: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endParaRPr lang="ru-RU" altLang="ru-RU" sz="1200" dirty="0">
              <a:solidFill>
                <a:srgbClr val="CC0099"/>
              </a:solidFill>
              <a:latin typeface="QQQNFE+Arial"/>
            </a:endParaRPr>
          </a:p>
          <a:p>
            <a:pPr algn="just" eaLnBrk="1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Font typeface="Calibri" panose="020F0502020204030204" pitchFamily="34" charset="0"/>
              <a:buNone/>
            </a:pPr>
            <a:endParaRPr lang="ru-RU" altLang="ru-RU" sz="1200" dirty="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8438" name="object 9"/>
          <p:cNvSpPr>
            <a:spLocks noChangeArrowheads="1"/>
          </p:cNvSpPr>
          <p:nvPr/>
        </p:nvSpPr>
        <p:spPr bwMode="auto">
          <a:xfrm>
            <a:off x="687388" y="3703638"/>
            <a:ext cx="8205787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338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8439" name="object 10"/>
          <p:cNvSpPr>
            <a:spLocks noChangeArrowheads="1"/>
          </p:cNvSpPr>
          <p:nvPr/>
        </p:nvSpPr>
        <p:spPr bwMode="auto">
          <a:xfrm>
            <a:off x="687388" y="4252913"/>
            <a:ext cx="65833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0" name="object 11"/>
          <p:cNvSpPr>
            <a:spLocks noChangeArrowheads="1"/>
          </p:cNvSpPr>
          <p:nvPr/>
        </p:nvSpPr>
        <p:spPr bwMode="auto">
          <a:xfrm>
            <a:off x="6604000" y="4252913"/>
            <a:ext cx="3143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1" name="object 13"/>
          <p:cNvSpPr>
            <a:spLocks noChangeArrowheads="1"/>
          </p:cNvSpPr>
          <p:nvPr/>
        </p:nvSpPr>
        <p:spPr bwMode="auto">
          <a:xfrm>
            <a:off x="687388" y="4689475"/>
            <a:ext cx="8324850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8442" name="object 14"/>
          <p:cNvSpPr>
            <a:spLocks noChangeArrowheads="1"/>
          </p:cNvSpPr>
          <p:nvPr/>
        </p:nvSpPr>
        <p:spPr bwMode="auto">
          <a:xfrm>
            <a:off x="687388" y="5156200"/>
            <a:ext cx="8350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3" name="object 15"/>
          <p:cNvSpPr>
            <a:spLocks noChangeArrowheads="1"/>
          </p:cNvSpPr>
          <p:nvPr/>
        </p:nvSpPr>
        <p:spPr bwMode="auto">
          <a:xfrm>
            <a:off x="1592263" y="5156200"/>
            <a:ext cx="10953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5" name="object 17"/>
          <p:cNvSpPr>
            <a:spLocks noChangeArrowheads="1"/>
          </p:cNvSpPr>
          <p:nvPr/>
        </p:nvSpPr>
        <p:spPr bwMode="auto">
          <a:xfrm>
            <a:off x="3829050" y="5156200"/>
            <a:ext cx="3968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6" name="object 18"/>
          <p:cNvSpPr>
            <a:spLocks noChangeArrowheads="1"/>
          </p:cNvSpPr>
          <p:nvPr/>
        </p:nvSpPr>
        <p:spPr bwMode="auto">
          <a:xfrm>
            <a:off x="4297363" y="5156200"/>
            <a:ext cx="12033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7" name="object 19"/>
          <p:cNvSpPr>
            <a:spLocks noChangeArrowheads="1"/>
          </p:cNvSpPr>
          <p:nvPr/>
        </p:nvSpPr>
        <p:spPr bwMode="auto">
          <a:xfrm>
            <a:off x="5562600" y="5156200"/>
            <a:ext cx="9699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8" name="object 20"/>
          <p:cNvSpPr>
            <a:spLocks noChangeArrowheads="1"/>
          </p:cNvSpPr>
          <p:nvPr/>
        </p:nvSpPr>
        <p:spPr bwMode="auto">
          <a:xfrm>
            <a:off x="6597650" y="5156200"/>
            <a:ext cx="3905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49" name="object 21"/>
          <p:cNvSpPr>
            <a:spLocks noChangeArrowheads="1"/>
          </p:cNvSpPr>
          <p:nvPr/>
        </p:nvSpPr>
        <p:spPr bwMode="auto">
          <a:xfrm>
            <a:off x="7056438" y="5156200"/>
            <a:ext cx="10636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50" name="object 26"/>
          <p:cNvSpPr>
            <a:spLocks noChangeArrowheads="1"/>
          </p:cNvSpPr>
          <p:nvPr/>
        </p:nvSpPr>
        <p:spPr bwMode="auto">
          <a:xfrm>
            <a:off x="687388" y="5838825"/>
            <a:ext cx="82057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200">
              <a:solidFill>
                <a:srgbClr val="CC0099"/>
              </a:solidFill>
              <a:latin typeface="QQQNFE+Arial"/>
            </a:endParaRPr>
          </a:p>
        </p:txBody>
      </p:sp>
      <p:sp>
        <p:nvSpPr>
          <p:cNvPr id="18451" name="object 27"/>
          <p:cNvSpPr>
            <a:spLocks noChangeArrowheads="1"/>
          </p:cNvSpPr>
          <p:nvPr/>
        </p:nvSpPr>
        <p:spPr bwMode="auto">
          <a:xfrm>
            <a:off x="8778875" y="6488113"/>
            <a:ext cx="233363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15</a:t>
            </a:r>
          </a:p>
        </p:txBody>
      </p:sp>
      <p:sp>
        <p:nvSpPr>
          <p:cNvPr id="18452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8453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8454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1484313" y="1085850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8458" name="object 6"/>
          <p:cNvSpPr>
            <a:spLocks noChangeArrowheads="1"/>
          </p:cNvSpPr>
          <p:nvPr/>
        </p:nvSpPr>
        <p:spPr bwMode="auto">
          <a:xfrm>
            <a:off x="441325" y="2990850"/>
            <a:ext cx="1778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8459" name="object 6"/>
          <p:cNvSpPr>
            <a:spLocks noChangeArrowheads="1"/>
          </p:cNvSpPr>
          <p:nvPr/>
        </p:nvSpPr>
        <p:spPr bwMode="auto">
          <a:xfrm>
            <a:off x="441325" y="4016375"/>
            <a:ext cx="177800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8460" name="object 6"/>
          <p:cNvSpPr>
            <a:spLocks noChangeArrowheads="1"/>
          </p:cNvSpPr>
          <p:nvPr/>
        </p:nvSpPr>
        <p:spPr bwMode="auto">
          <a:xfrm>
            <a:off x="441325" y="5032375"/>
            <a:ext cx="1778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6"/>
          <p:cNvSpPr>
            <a:spLocks noChangeArrowheads="1"/>
          </p:cNvSpPr>
          <p:nvPr/>
        </p:nvSpPr>
        <p:spPr bwMode="auto">
          <a:xfrm>
            <a:off x="442913" y="3001963"/>
            <a:ext cx="422275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9459" name="object 7"/>
          <p:cNvSpPr>
            <a:spLocks noChangeArrowheads="1"/>
          </p:cNvSpPr>
          <p:nvPr/>
        </p:nvSpPr>
        <p:spPr bwMode="auto">
          <a:xfrm>
            <a:off x="495300" y="1341438"/>
            <a:ext cx="8205788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lv-LV" altLang="ru-RU" sz="1400" u="sng" dirty="0"/>
              <a:t>24 October 2016 </a:t>
            </a:r>
            <a:r>
              <a:rPr lang="ru-RU" altLang="ru-RU" sz="1400" u="sng" dirty="0" smtClean="0"/>
              <a:t>г.</a:t>
            </a:r>
            <a:r>
              <a:rPr lang="ru-RU" altLang="ru-RU" sz="1400" dirty="0" smtClean="0"/>
              <a:t> </a:t>
            </a:r>
            <a:r>
              <a:rPr lang="lv-LV" altLang="ru-RU" sz="1400" dirty="0"/>
              <a:t>Pittsburgh </a:t>
            </a:r>
            <a:r>
              <a:rPr lang="ru-RU" altLang="ru-RU" sz="1400" dirty="0"/>
              <a:t> Медицинский центр Университета </a:t>
            </a:r>
            <a:r>
              <a:rPr lang="ru-RU" altLang="ru-RU" sz="1400" dirty="0" err="1"/>
              <a:t>Питтсбурга</a:t>
            </a:r>
            <a:r>
              <a:rPr lang="ru-RU" altLang="ru-RU" sz="1400" dirty="0"/>
              <a:t> («UPMC») в январе</a:t>
            </a:r>
            <a:r>
              <a:rPr lang="lv-LV" altLang="ru-RU" sz="1400" dirty="0"/>
              <a:t> 2016 </a:t>
            </a:r>
            <a:r>
              <a:rPr lang="ru-RU" altLang="ru-RU" sz="1400" dirty="0"/>
              <a:t>выявил шесть пациентов, которые были инфицированы резистентной карбапенем –пневмонией </a:t>
            </a:r>
            <a:r>
              <a:rPr lang="lv-LV" altLang="ru-RU" sz="1400" dirty="0" smtClean="0"/>
              <a:t>Klebsiella</a:t>
            </a:r>
            <a:r>
              <a:rPr lang="ru-RU" altLang="ru-RU" sz="1400" dirty="0" smtClean="0"/>
              <a:t>. </a:t>
            </a:r>
            <a:r>
              <a:rPr lang="ru-RU" altLang="ru-RU" sz="1400" dirty="0"/>
              <a:t>Все шесть пациентов, получили медицинскую помощь в отделении хирургической интенсивной терапии больницы подвергались осмотру одним и тем же </a:t>
            </a:r>
            <a:r>
              <a:rPr lang="ru-RU" altLang="ru-RU" sz="1400" dirty="0">
                <a:solidFill>
                  <a:srgbClr val="00B050"/>
                </a:solidFill>
              </a:rPr>
              <a:t>гастроскопом</a:t>
            </a:r>
            <a:r>
              <a:rPr lang="ru-RU" altLang="ru-RU" sz="14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lv-LV" altLang="ru-RU" sz="1400" dirty="0">
                <a:hlinkClick r:id="rId2"/>
              </a:rPr>
              <a:t>https://academic.oup.com/ofid/article/3/suppl_1/248/2635788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</a:pPr>
            <a:endParaRPr lang="ru-RU" altLang="ru-RU" sz="14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spcBef>
                <a:spcPct val="0"/>
              </a:spcBef>
            </a:pPr>
            <a:r>
              <a:rPr lang="lv-LV" altLang="ru-RU" sz="1400" u="sng" dirty="0"/>
              <a:t>May 5, </a:t>
            </a:r>
            <a:r>
              <a:rPr lang="lv-LV" altLang="ru-RU" sz="1400" u="sng" dirty="0" smtClean="0"/>
              <a:t>2016</a:t>
            </a:r>
            <a:r>
              <a:rPr lang="ru-RU" altLang="ru-RU" sz="1400" u="sng" dirty="0" smtClean="0"/>
              <a:t> г.</a:t>
            </a:r>
            <a:r>
              <a:rPr lang="lv-LV" altLang="ru-RU" sz="1400" dirty="0"/>
              <a:t> </a:t>
            </a:r>
            <a:r>
              <a:rPr lang="ru-RU" altLang="ru-RU" sz="1400" dirty="0"/>
              <a:t> </a:t>
            </a:r>
            <a:r>
              <a:rPr lang="lv-LV" altLang="ru-RU" sz="1400" dirty="0"/>
              <a:t>Pasadena </a:t>
            </a:r>
            <a:r>
              <a:rPr lang="ru-RU" altLang="ru-RU" sz="1400" dirty="0"/>
              <a:t> Три пациента умерли в прошлом году в  больнице </a:t>
            </a:r>
            <a:r>
              <a:rPr lang="ru-RU" altLang="ru-RU" sz="1400" dirty="0" err="1"/>
              <a:t>Хантингтона</a:t>
            </a:r>
            <a:r>
              <a:rPr lang="ru-RU" altLang="ru-RU" sz="1400" dirty="0"/>
              <a:t> в связи со вспышкой инфекции, </a:t>
            </a:r>
            <a:r>
              <a:rPr lang="ru-RU" altLang="ru-RU" sz="1400" dirty="0" smtClean="0"/>
              <a:t>вызванной </a:t>
            </a:r>
            <a:r>
              <a:rPr lang="ru-RU" altLang="ru-RU" sz="1400" dirty="0"/>
              <a:t>загрязненными </a:t>
            </a:r>
            <a:r>
              <a:rPr lang="ru-RU" altLang="ru-RU" sz="1400" dirty="0" smtClean="0"/>
              <a:t>медицинскими </a:t>
            </a:r>
            <a:r>
              <a:rPr lang="ru-RU" altLang="ru-RU" sz="1400" dirty="0" err="1">
                <a:solidFill>
                  <a:srgbClr val="00B050"/>
                </a:solidFill>
              </a:rPr>
              <a:t>дуоденоскопами</a:t>
            </a:r>
            <a:r>
              <a:rPr lang="ru-RU" altLang="ru-RU" sz="1400" dirty="0">
                <a:solidFill>
                  <a:srgbClr val="00B050"/>
                </a:solidFill>
              </a:rPr>
              <a:t> </a:t>
            </a:r>
            <a:r>
              <a:rPr lang="lv-LV" altLang="ru-RU" sz="1400" dirty="0">
                <a:solidFill>
                  <a:srgbClr val="FF0000"/>
                </a:solidFill>
              </a:rPr>
              <a:t>Olympus</a:t>
            </a:r>
            <a:r>
              <a:rPr lang="ru-RU" altLang="ru-RU" sz="1400" dirty="0"/>
              <a:t>. </a:t>
            </a:r>
            <a:r>
              <a:rPr lang="lv-LV" altLang="ru-RU" sz="1400" dirty="0"/>
              <a:t> 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</a:pPr>
            <a:r>
              <a:rPr lang="lv-LV" altLang="ru-RU" sz="1400" dirty="0">
                <a:solidFill>
                  <a:srgbClr val="000000"/>
                </a:solidFill>
                <a:latin typeface="QQQNFE+Arial"/>
                <a:hlinkClick r:id="rId3"/>
              </a:rPr>
              <a:t>https://www.pasadenastarnews.com/2016/05/05/3-patients-died-following-suspected-huntington-hospital-superbug-outbreak-linked-to-medical-scope/</a:t>
            </a:r>
            <a:endParaRPr lang="ru-RU" altLang="ru-RU" sz="14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spcBef>
                <a:spcPct val="0"/>
              </a:spcBef>
            </a:pPr>
            <a:endParaRPr lang="ru-RU" altLang="ru-RU" sz="1400" dirty="0" smtClean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spcBef>
                <a:spcPct val="0"/>
              </a:spcBef>
            </a:pPr>
            <a:r>
              <a:rPr lang="lv-LV" altLang="ru-RU" sz="1400" u="sng" dirty="0"/>
              <a:t>July 28, 2016</a:t>
            </a:r>
            <a:r>
              <a:rPr lang="ru-RU" altLang="ru-RU" sz="1400" u="sng" dirty="0"/>
              <a:t> г.</a:t>
            </a:r>
            <a:r>
              <a:rPr lang="lv-LV" altLang="ru-RU" sz="1400" dirty="0"/>
              <a:t> </a:t>
            </a:r>
            <a:r>
              <a:rPr lang="ru-RU" altLang="ru-RU" sz="1400" dirty="0"/>
              <a:t> В соответствии с электронными письмами, не менее 40% дезинфицированных </a:t>
            </a:r>
            <a:r>
              <a:rPr lang="ru-RU" altLang="ru-RU" sz="1400" dirty="0">
                <a:solidFill>
                  <a:srgbClr val="00B050"/>
                </a:solidFill>
              </a:rPr>
              <a:t>эндоскопов</a:t>
            </a:r>
            <a:r>
              <a:rPr lang="ru-RU" altLang="ru-RU" sz="1400" dirty="0"/>
              <a:t>, возможно, </a:t>
            </a:r>
            <a:r>
              <a:rPr lang="ru-RU" altLang="ru-RU" sz="1400" dirty="0">
                <a:solidFill>
                  <a:srgbClr val="00B050"/>
                </a:solidFill>
              </a:rPr>
              <a:t>колоноскопов</a:t>
            </a:r>
            <a:r>
              <a:rPr lang="ru-RU" altLang="ru-RU" sz="1400" dirty="0"/>
              <a:t>, остаются зараженными, </a:t>
            </a:r>
            <a:r>
              <a:rPr lang="lv-LV" altLang="ru-RU" sz="1400" dirty="0">
                <a:solidFill>
                  <a:srgbClr val="000000"/>
                </a:solidFill>
                <a:latin typeface="QQQNFE+Arial"/>
                <a:hlinkClick r:id="rId4"/>
              </a:rPr>
              <a:t>https://www.lfm-hcs.com/2016/07/study-at-least-40-percent-of-disinfected-endoscopes-possibly-colonoscopes-remained-contaminated-emails-reveal/</a:t>
            </a:r>
            <a:endParaRPr lang="ru-RU" altLang="ru-RU" sz="14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spcBef>
                <a:spcPct val="0"/>
              </a:spcBef>
            </a:pPr>
            <a:endParaRPr lang="ru-RU" altLang="ru-RU" sz="1400" u="sng" dirty="0" smtClean="0"/>
          </a:p>
          <a:p>
            <a:pPr eaLnBrk="1" hangingPunct="1">
              <a:spcBef>
                <a:spcPct val="0"/>
              </a:spcBef>
            </a:pPr>
            <a:r>
              <a:rPr lang="lv-LV" altLang="ru-RU" sz="1400" u="sng" dirty="0" smtClean="0"/>
              <a:t>JULY </a:t>
            </a:r>
            <a:r>
              <a:rPr lang="lv-LV" altLang="ru-RU" sz="1400" u="sng" dirty="0"/>
              <a:t>25, </a:t>
            </a:r>
            <a:r>
              <a:rPr lang="lv-LV" altLang="ru-RU" sz="1400" u="sng" dirty="0" smtClean="0"/>
              <a:t>2017</a:t>
            </a:r>
            <a:r>
              <a:rPr lang="ru-RU" altLang="ru-RU" sz="1400" u="sng" dirty="0" smtClean="0"/>
              <a:t> г.</a:t>
            </a:r>
            <a:r>
              <a:rPr lang="lv-LV" altLang="ru-RU" sz="1400" dirty="0"/>
              <a:t> </a:t>
            </a:r>
            <a:r>
              <a:rPr lang="ru-RU" altLang="ru-RU" sz="1400" dirty="0"/>
              <a:t> </a:t>
            </a:r>
            <a:r>
              <a:rPr lang="lv-LV" altLang="ru-RU" sz="1400" dirty="0"/>
              <a:t>Seattle </a:t>
            </a:r>
            <a:r>
              <a:rPr lang="ru-RU" altLang="ru-RU" sz="1400" dirty="0"/>
              <a:t> Присяжные штата Вашингтон приговорили изготовителя медицинского оборудования </a:t>
            </a:r>
            <a:r>
              <a:rPr lang="ru-RU" altLang="ru-RU" sz="1400" dirty="0">
                <a:solidFill>
                  <a:srgbClr val="FF0000"/>
                </a:solidFill>
              </a:rPr>
              <a:t>Olympus </a:t>
            </a:r>
            <a:r>
              <a:rPr lang="ru-RU" altLang="ru-RU" sz="1400" dirty="0"/>
              <a:t>Corp. заплатить больнице в Сиэтле </a:t>
            </a:r>
            <a:r>
              <a:rPr lang="ru-RU" altLang="ru-RU" sz="1400" dirty="0">
                <a:solidFill>
                  <a:srgbClr val="FF0000"/>
                </a:solidFill>
              </a:rPr>
              <a:t>6,6 млн. </a:t>
            </a:r>
            <a:r>
              <a:rPr lang="lv-LV" altLang="ru-RU" sz="1400" dirty="0">
                <a:solidFill>
                  <a:srgbClr val="FF0000"/>
                </a:solidFill>
              </a:rPr>
              <a:t>USD</a:t>
            </a:r>
            <a:r>
              <a:rPr lang="lv-LV" altLang="ru-RU" sz="1400" dirty="0"/>
              <a:t> </a:t>
            </a:r>
            <a:r>
              <a:rPr lang="ru-RU" altLang="ru-RU" sz="1400" dirty="0"/>
              <a:t>в виде ущерба, нанесенного смертельной вспышкой суперинфекции и сообщили больнице о выплате </a:t>
            </a:r>
            <a:r>
              <a:rPr lang="ru-RU" altLang="ru-RU" sz="1400" dirty="0">
                <a:solidFill>
                  <a:srgbClr val="FF0000"/>
                </a:solidFill>
              </a:rPr>
              <a:t>1 млн. </a:t>
            </a:r>
            <a:r>
              <a:rPr lang="lv-LV" altLang="ru-RU" sz="1400" dirty="0">
                <a:solidFill>
                  <a:srgbClr val="FF0000"/>
                </a:solidFill>
              </a:rPr>
              <a:t>USD </a:t>
            </a:r>
            <a:r>
              <a:rPr lang="ru-RU" altLang="ru-RU" sz="1400" dirty="0">
                <a:solidFill>
                  <a:srgbClr val="FF0000"/>
                </a:solidFill>
              </a:rPr>
              <a:t>семье </a:t>
            </a:r>
            <a:r>
              <a:rPr lang="ru-RU" altLang="ru-RU" sz="1400" dirty="0"/>
              <a:t>умершего пациента</a:t>
            </a:r>
            <a:r>
              <a:rPr lang="lv-LV" altLang="ru-RU" sz="1400" dirty="0"/>
              <a:t> . </a:t>
            </a:r>
            <a:r>
              <a:rPr lang="ru-RU" altLang="ru-RU" sz="1400" dirty="0"/>
              <a:t>Пациент умер в августе 2013 г. в связи с загрязненным </a:t>
            </a:r>
            <a:r>
              <a:rPr lang="ru-RU" altLang="ru-RU" sz="1400" dirty="0">
                <a:solidFill>
                  <a:srgbClr val="00B050"/>
                </a:solidFill>
              </a:rPr>
              <a:t>гастроинтестинальным эндоскопом</a:t>
            </a:r>
            <a:r>
              <a:rPr lang="ru-RU" altLang="ru-RU" sz="14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lv-LV" altLang="ru-RU" sz="1400" dirty="0">
                <a:solidFill>
                  <a:srgbClr val="000000"/>
                </a:solidFill>
                <a:latin typeface="QQQNFE+Arial"/>
                <a:hlinkClick r:id="rId5"/>
              </a:rPr>
              <a:t>http://www.philly.com/philly/business/medical-scope-maker-olympus-hit-with-6-6m-damages-verdict-in-superbug-case-20170725.html</a:t>
            </a:r>
            <a:endParaRPr lang="ru-RU" altLang="ru-RU" sz="14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spcBef>
                <a:spcPct val="0"/>
              </a:spcBef>
            </a:pPr>
            <a:endParaRPr lang="ru-RU" altLang="ru-RU" sz="1400" dirty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spcBef>
                <a:spcPct val="0"/>
              </a:spcBef>
            </a:pPr>
            <a:endParaRPr lang="ru-RU" altLang="ru-RU" sz="1200" dirty="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9460" name="object 8"/>
          <p:cNvSpPr>
            <a:spLocks noChangeArrowheads="1"/>
          </p:cNvSpPr>
          <p:nvPr/>
        </p:nvSpPr>
        <p:spPr bwMode="auto">
          <a:xfrm>
            <a:off x="442913" y="3627438"/>
            <a:ext cx="422275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13"/>
              </a:lnSpc>
              <a:spcBef>
                <a:spcPct val="0"/>
              </a:spcBef>
            </a:pPr>
            <a:r>
              <a:rPr lang="ru-RU" altLang="ru-RU" sz="1800" dirty="0" smtClean="0">
                <a:solidFill>
                  <a:srgbClr val="000000"/>
                </a:solidFill>
                <a:latin typeface="VOFWLN+Arial"/>
              </a:rPr>
              <a:t>•  </a:t>
            </a:r>
            <a:endParaRPr lang="ru-RU" altLang="ru-RU" sz="1800" dirty="0">
              <a:solidFill>
                <a:srgbClr val="000000"/>
              </a:solidFill>
              <a:latin typeface="VOFWLN+Arial"/>
            </a:endParaRPr>
          </a:p>
        </p:txBody>
      </p:sp>
      <p:sp>
        <p:nvSpPr>
          <p:cNvPr id="19461" name="object 10"/>
          <p:cNvSpPr>
            <a:spLocks noChangeArrowheads="1"/>
          </p:cNvSpPr>
          <p:nvPr/>
        </p:nvSpPr>
        <p:spPr bwMode="auto">
          <a:xfrm>
            <a:off x="687388" y="4252913"/>
            <a:ext cx="6583362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2" name="object 11"/>
          <p:cNvSpPr>
            <a:spLocks noChangeArrowheads="1"/>
          </p:cNvSpPr>
          <p:nvPr/>
        </p:nvSpPr>
        <p:spPr bwMode="auto">
          <a:xfrm>
            <a:off x="6604000" y="4252913"/>
            <a:ext cx="314325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3" name="object 12"/>
          <p:cNvSpPr>
            <a:spLocks noChangeArrowheads="1"/>
          </p:cNvSpPr>
          <p:nvPr/>
        </p:nvSpPr>
        <p:spPr bwMode="auto">
          <a:xfrm>
            <a:off x="442913" y="4681538"/>
            <a:ext cx="422275" cy="166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000"/>
              </a:lnSpc>
              <a:spcBef>
                <a:spcPct val="0"/>
              </a:spcBef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  <a:p>
            <a:pPr eaLnBrk="1" hangingPunct="1">
              <a:lnSpc>
                <a:spcPts val="2000"/>
              </a:lnSpc>
              <a:spcBef>
                <a:spcPts val="6350"/>
              </a:spcBef>
            </a:pPr>
            <a:r>
              <a:rPr lang="ru-RU" altLang="ru-RU" sz="1800">
                <a:solidFill>
                  <a:srgbClr val="000000"/>
                </a:solidFill>
                <a:latin typeface="VOFWLN+Arial"/>
              </a:rPr>
              <a:t>•</a:t>
            </a:r>
          </a:p>
        </p:txBody>
      </p:sp>
      <p:sp>
        <p:nvSpPr>
          <p:cNvPr id="19464" name="object 14"/>
          <p:cNvSpPr>
            <a:spLocks noChangeArrowheads="1"/>
          </p:cNvSpPr>
          <p:nvPr/>
        </p:nvSpPr>
        <p:spPr bwMode="auto">
          <a:xfrm>
            <a:off x="687388" y="5156200"/>
            <a:ext cx="8350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5" name="object 15"/>
          <p:cNvSpPr>
            <a:spLocks noChangeArrowheads="1"/>
          </p:cNvSpPr>
          <p:nvPr/>
        </p:nvSpPr>
        <p:spPr bwMode="auto">
          <a:xfrm>
            <a:off x="1592263" y="5156200"/>
            <a:ext cx="10953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6" name="object 16"/>
          <p:cNvSpPr>
            <a:spLocks noChangeArrowheads="1"/>
          </p:cNvSpPr>
          <p:nvPr/>
        </p:nvSpPr>
        <p:spPr bwMode="auto">
          <a:xfrm>
            <a:off x="2755900" y="5156200"/>
            <a:ext cx="101123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7" name="object 17"/>
          <p:cNvSpPr>
            <a:spLocks noChangeArrowheads="1"/>
          </p:cNvSpPr>
          <p:nvPr/>
        </p:nvSpPr>
        <p:spPr bwMode="auto">
          <a:xfrm>
            <a:off x="3829050" y="5156200"/>
            <a:ext cx="3968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8" name="object 18"/>
          <p:cNvSpPr>
            <a:spLocks noChangeArrowheads="1"/>
          </p:cNvSpPr>
          <p:nvPr/>
        </p:nvSpPr>
        <p:spPr bwMode="auto">
          <a:xfrm>
            <a:off x="4297363" y="5156200"/>
            <a:ext cx="12033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69" name="object 19"/>
          <p:cNvSpPr>
            <a:spLocks noChangeArrowheads="1"/>
          </p:cNvSpPr>
          <p:nvPr/>
        </p:nvSpPr>
        <p:spPr bwMode="auto">
          <a:xfrm>
            <a:off x="5562600" y="5156200"/>
            <a:ext cx="969963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70" name="object 20"/>
          <p:cNvSpPr>
            <a:spLocks noChangeArrowheads="1"/>
          </p:cNvSpPr>
          <p:nvPr/>
        </p:nvSpPr>
        <p:spPr bwMode="auto">
          <a:xfrm>
            <a:off x="6597650" y="5156200"/>
            <a:ext cx="3905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71" name="object 21"/>
          <p:cNvSpPr>
            <a:spLocks noChangeArrowheads="1"/>
          </p:cNvSpPr>
          <p:nvPr/>
        </p:nvSpPr>
        <p:spPr bwMode="auto">
          <a:xfrm>
            <a:off x="7056438" y="5156200"/>
            <a:ext cx="10636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800"/>
          </a:p>
        </p:txBody>
      </p:sp>
      <p:sp>
        <p:nvSpPr>
          <p:cNvPr id="19472" name="object 27"/>
          <p:cNvSpPr>
            <a:spLocks noChangeArrowheads="1"/>
          </p:cNvSpPr>
          <p:nvPr/>
        </p:nvSpPr>
        <p:spPr bwMode="auto">
          <a:xfrm>
            <a:off x="8778875" y="6488113"/>
            <a:ext cx="233363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</a:pPr>
            <a:r>
              <a:rPr lang="ru-RU" altLang="ru-RU" sz="1400" b="1" dirty="0" smtClean="0">
                <a:solidFill>
                  <a:srgbClr val="000000"/>
                </a:solidFill>
                <a:latin typeface="JAJJEC+Arial,Bold"/>
              </a:rPr>
              <a:t>16</a:t>
            </a:r>
            <a:endParaRPr lang="ru-RU" altLang="ru-RU" sz="1400" b="1" dirty="0">
              <a:solidFill>
                <a:srgbClr val="000000"/>
              </a:solidFill>
              <a:latin typeface="JAJJEC+Arial,Bold"/>
            </a:endParaRPr>
          </a:p>
        </p:txBody>
      </p:sp>
      <p:sp>
        <p:nvSpPr>
          <p:cNvPr id="24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26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7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1484313" y="1085850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1" name="object 4"/>
          <p:cNvSpPr>
            <a:spLocks noChangeArrowheads="1"/>
          </p:cNvSpPr>
          <p:nvPr/>
        </p:nvSpPr>
        <p:spPr bwMode="auto">
          <a:xfrm>
            <a:off x="0" y="860425"/>
            <a:ext cx="914400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16.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VAKSMR+Arial,Italic"/>
              </a:rPr>
              <a:t>1.</a:t>
            </a:r>
            <a:r>
              <a:rPr lang="ru-RU" altLang="ru-RU" sz="1600" i="1" dirty="0" smtClean="0">
                <a:solidFill>
                  <a:srgbClr val="000000"/>
                </a:solidFill>
                <a:latin typeface="BUQAVI+Arial,Italic"/>
              </a:rPr>
              <a:t> </a:t>
            </a:r>
            <a:r>
              <a:rPr lang="ru-RU" altLang="ru-RU" sz="1600" b="1" dirty="0">
                <a:solidFill>
                  <a:srgbClr val="000000"/>
                </a:solidFill>
                <a:latin typeface="VOFWLN+Arial"/>
              </a:rPr>
              <a:t>Случаи перекрестного инфицирования пациентов </a:t>
            </a:r>
            <a:r>
              <a:rPr lang="ru-RU" altLang="ru-RU" sz="1600" dirty="0" smtClean="0">
                <a:solidFill>
                  <a:srgbClr val="CC0099"/>
                </a:solidFill>
                <a:latin typeface="QQQNFE+Arial"/>
              </a:rPr>
              <a:t>[</a:t>
            </a:r>
            <a:r>
              <a:rPr lang="ru-RU" altLang="ru-RU" sz="1600" dirty="0">
                <a:solidFill>
                  <a:srgbClr val="CC0099"/>
                </a:solidFill>
                <a:latin typeface="QQQNFE+Arial"/>
              </a:rPr>
              <a:t>15]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7"/>
          <p:cNvSpPr>
            <a:spLocks noChangeArrowheads="1"/>
          </p:cNvSpPr>
          <p:nvPr/>
        </p:nvSpPr>
        <p:spPr bwMode="auto">
          <a:xfrm>
            <a:off x="398463" y="1084506"/>
            <a:ext cx="8399462" cy="5400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ru-RU" alt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lv-LV" altLang="ru-RU" sz="1400" b="1" dirty="0" smtClean="0">
                <a:latin typeface="Arial" panose="020B0604020202020204" pitchFamily="34" charset="0"/>
              </a:rPr>
              <a:t>July 27, 2017 </a:t>
            </a:r>
            <a:r>
              <a:rPr lang="ru-RU" altLang="ru-RU" sz="1400" b="1" dirty="0" smtClean="0">
                <a:latin typeface="Arial" panose="020B0604020202020204" pitchFamily="34" charset="0"/>
              </a:rPr>
              <a:t> </a:t>
            </a:r>
            <a:r>
              <a:rPr lang="ru-RU" altLang="ru-RU" sz="1400" dirty="0" smtClean="0">
                <a:latin typeface="Arial" panose="020B0604020202020204" pitchFamily="34" charset="0"/>
              </a:rPr>
              <a:t>По словам LA </a:t>
            </a:r>
            <a:r>
              <a:rPr lang="ru-RU" altLang="ru-RU" sz="1400" dirty="0" err="1" smtClean="0">
                <a:latin typeface="Arial" panose="020B0604020202020204" pitchFamily="34" charset="0"/>
              </a:rPr>
              <a:t>Times</a:t>
            </a:r>
            <a:r>
              <a:rPr lang="ru-RU" altLang="ru-RU" sz="1400" dirty="0" smtClean="0">
                <a:latin typeface="Arial" panose="020B0604020202020204" pitchFamily="34" charset="0"/>
              </a:rPr>
              <a:t>, топ-менеджеры Olympus Corp решили не предупреждать американские больницы о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вспышках заражения «суперинфекцией</a:t>
            </a:r>
            <a:r>
              <a:rPr lang="ru-RU" altLang="ru-RU" sz="1400" dirty="0" smtClean="0">
                <a:latin typeface="Arial" panose="020B0604020202020204" pitchFamily="34" charset="0"/>
              </a:rPr>
              <a:t>», связанных с их </a:t>
            </a:r>
            <a:r>
              <a:rPr lang="ru-RU" altLang="ru-RU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эндоскопами</a:t>
            </a:r>
            <a:r>
              <a:rPr lang="ru-RU" altLang="ru-RU" sz="1400" dirty="0" smtClean="0">
                <a:latin typeface="Arial" panose="020B0604020202020204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</a:pPr>
            <a:r>
              <a:rPr lang="ru-RU" altLang="ru-RU" sz="1400" dirty="0" smtClean="0">
                <a:latin typeface="Arial" panose="020B0604020202020204" pitchFamily="34" charset="0"/>
              </a:rPr>
              <a:t>Olympus выпустила предупреждения в Европе после того, как две вспышки инфекции были связаны с </a:t>
            </a:r>
            <a:r>
              <a:rPr lang="ru-RU" altLang="ru-RU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дуоденоскопом TJF-Q180V</a:t>
            </a:r>
            <a:r>
              <a:rPr lang="ru-RU" altLang="ru-RU" sz="1400" dirty="0" smtClean="0">
                <a:latin typeface="Arial" panose="020B0604020202020204" pitchFamily="34" charset="0"/>
              </a:rPr>
              <a:t>. Одна вспышка во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Франции</a:t>
            </a:r>
            <a:r>
              <a:rPr lang="ru-RU" altLang="ru-RU" sz="1400" dirty="0" smtClean="0">
                <a:latin typeface="Arial" panose="020B0604020202020204" pitchFamily="34" charset="0"/>
              </a:rPr>
              <a:t> заразила 16 пациентов в 2008 и 2009 годах. Другая вспышка в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Нидерландах</a:t>
            </a:r>
            <a:r>
              <a:rPr lang="ru-RU" altLang="ru-RU" sz="1400" dirty="0" smtClean="0">
                <a:latin typeface="Arial" panose="020B0604020202020204" pitchFamily="34" charset="0"/>
              </a:rPr>
              <a:t> заразила 22 пациента в январе 2012 года.</a:t>
            </a:r>
          </a:p>
          <a:p>
            <a:pPr algn="just" eaLnBrk="1" hangingPunct="1">
              <a:spcBef>
                <a:spcPct val="0"/>
              </a:spcBef>
            </a:pPr>
            <a:r>
              <a:rPr lang="ru-RU" altLang="ru-RU" sz="1400" dirty="0" smtClean="0">
                <a:latin typeface="Arial" panose="020B0604020202020204" pitchFamily="34" charset="0"/>
              </a:rPr>
              <a:t>В письмах от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февраля 2013 года </a:t>
            </a:r>
            <a:r>
              <a:rPr lang="ru-RU" altLang="ru-RU" sz="1400" dirty="0" smtClean="0">
                <a:latin typeface="Arial" panose="020B0604020202020204" pitchFamily="34" charset="0"/>
              </a:rPr>
              <a:t>менеджер в Соединенных Штатах обратился к руководителям в Японии, должны ли подобные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предупреждения быть опубликованы в США</a:t>
            </a:r>
            <a:r>
              <a:rPr lang="ru-RU" altLang="ru-RU" sz="1400" dirty="0" smtClean="0">
                <a:latin typeface="Arial" panose="020B0604020202020204" pitchFamily="34" charset="0"/>
              </a:rPr>
              <a:t>. Они сказали, что это не обязательно, потому что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риск для пациентов «приемлем». </a:t>
            </a:r>
            <a:r>
              <a:rPr lang="ru-RU" altLang="ru-RU" sz="1400" dirty="0" smtClean="0">
                <a:latin typeface="Arial" panose="020B0604020202020204" pitchFamily="34" charset="0"/>
              </a:rPr>
              <a:t>Письма были вскрыты в рамках судебного процесса.</a:t>
            </a:r>
          </a:p>
          <a:p>
            <a:pPr algn="just" eaLnBrk="1" hangingPunct="1">
              <a:spcBef>
                <a:spcPct val="0"/>
              </a:spcBef>
            </a:pP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В сентябре 2013 года </a:t>
            </a:r>
            <a:r>
              <a:rPr lang="ru-RU" altLang="ru-RU" sz="1400" dirty="0" smtClean="0">
                <a:latin typeface="Arial" panose="020B0604020202020204" pitchFamily="34" charset="0"/>
              </a:rPr>
              <a:t>медицинский центр Вирджинии Мейсон в Сиэтле сообщил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о вспышке, поразившей 39 </a:t>
            </a:r>
            <a:r>
              <a:rPr lang="ru-RU" altLang="ru-RU" sz="1400" dirty="0" smtClean="0">
                <a:latin typeface="Arial" panose="020B0604020202020204" pitchFamily="34" charset="0"/>
              </a:rPr>
              <a:t>пациентов. Вспышки также произошли в больницах в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Питтсбурге, Лос-Анджелесе </a:t>
            </a:r>
            <a:r>
              <a:rPr lang="ru-RU" altLang="ru-RU" sz="1400" dirty="0" smtClean="0">
                <a:latin typeface="Arial" panose="020B0604020202020204" pitchFamily="34" charset="0"/>
              </a:rPr>
              <a:t>и других городах.</a:t>
            </a:r>
          </a:p>
          <a:p>
            <a:pPr algn="just" eaLnBrk="1" hangingPunct="1">
              <a:spcBef>
                <a:spcPct val="0"/>
              </a:spcBef>
            </a:pP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Olympus обвинял неадекватную обработку в этих вспышках, но FDA определила, что инструкции по очистке, предоставленные Olympus, были недостаточными</a:t>
            </a:r>
            <a:r>
              <a:rPr lang="ru-RU" altLang="ru-RU" sz="1400" dirty="0" smtClean="0">
                <a:latin typeface="Arial" panose="020B0604020202020204" pitchFamily="34" charset="0"/>
              </a:rPr>
              <a:t>. Olympus отозвал </a:t>
            </a:r>
            <a:r>
              <a:rPr lang="ru-RU" altLang="ru-RU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эндоскоп TJF-Q180V </a:t>
            </a:r>
            <a:r>
              <a:rPr lang="ru-RU" altLang="ru-RU" sz="1400" dirty="0" smtClean="0">
                <a:latin typeface="Arial" panose="020B0604020202020204" pitchFamily="34" charset="0"/>
              </a:rPr>
              <a:t>в январе 2016 года,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чтобы исправить инструкции по обработке.</a:t>
            </a:r>
          </a:p>
          <a:p>
            <a:pPr algn="just" eaLnBrk="1" hangingPunct="1">
              <a:spcBef>
                <a:spcPct val="0"/>
              </a:spcBef>
            </a:pPr>
            <a:r>
              <a:rPr lang="ru-RU" altLang="ru-RU" sz="1400" dirty="0" smtClean="0">
                <a:latin typeface="Arial" panose="020B0604020202020204" pitchFamily="34" charset="0"/>
              </a:rPr>
              <a:t>В настоящее время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FDA оценивает, </a:t>
            </a:r>
            <a:r>
              <a:rPr lang="ru-RU" altLang="ru-RU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что 350 человек 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в 41 больнице по всему миру были инфицированы или подвергнуты воздействию в 2010-2015 годах</a:t>
            </a:r>
            <a:r>
              <a:rPr lang="ru-RU" altLang="ru-RU" sz="1400" dirty="0" smtClean="0">
                <a:latin typeface="Arial" panose="020B0604020202020204" pitchFamily="34" charset="0"/>
              </a:rPr>
              <a:t>. Многие из них были инфицированы устойчивым к антибиотикам «</a:t>
            </a:r>
            <a:r>
              <a:rPr lang="ru-RU" altLang="ru-RU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суперинфекциями», известным как CRE.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1400" strike="sngStrike" dirty="0" smtClean="0"/>
              <a:t>Olympus поставляет 85% </a:t>
            </a:r>
            <a:r>
              <a:rPr lang="ru-RU" altLang="ru-RU" sz="1400" strike="sngStrike" dirty="0" smtClean="0">
                <a:solidFill>
                  <a:srgbClr val="00B050"/>
                </a:solidFill>
              </a:rPr>
              <a:t>дуоденоскопов</a:t>
            </a:r>
            <a:r>
              <a:rPr lang="ru-RU" altLang="ru-RU" sz="1400" strike="sngStrike" dirty="0" smtClean="0"/>
              <a:t>, используемых в Соединенных Штатах. Каждый год сотни тысяч американцев проходят процедуры ERCP. Они вводится в горло для диагностики и лечения заболеваний верхних отделов кишечника, таких как желчные камни и рак.</a:t>
            </a:r>
          </a:p>
          <a:p>
            <a:pPr eaLnBrk="1" hangingPunct="1">
              <a:spcBef>
                <a:spcPct val="0"/>
              </a:spcBef>
            </a:pPr>
            <a:r>
              <a:rPr lang="lv-LV" altLang="ru-RU" sz="1400" dirty="0" smtClean="0">
                <a:hlinkClick r:id="rId2"/>
              </a:rPr>
              <a:t>https://www.schmidtlaw.com/olympus-did-not-tell-u-s-hospitals-about-scope-infections/</a:t>
            </a:r>
            <a:r>
              <a:rPr lang="ru-RU" altLang="ru-RU" sz="1400" dirty="0" smtClean="0"/>
              <a:t> </a:t>
            </a:r>
          </a:p>
          <a:p>
            <a:pPr eaLnBrk="1" hangingPunct="1">
              <a:spcBef>
                <a:spcPct val="0"/>
              </a:spcBef>
            </a:pPr>
            <a:endParaRPr lang="ru-RU" altLang="ru-RU" sz="1200" dirty="0"/>
          </a:p>
          <a:p>
            <a:pPr eaLnBrk="1" hangingPunct="1">
              <a:spcBef>
                <a:spcPct val="0"/>
              </a:spcBef>
            </a:pPr>
            <a:r>
              <a:rPr lang="lv-LV" altLang="ru-RU" sz="1200" dirty="0"/>
              <a:t> </a:t>
            </a:r>
          </a:p>
        </p:txBody>
      </p:sp>
      <p:sp>
        <p:nvSpPr>
          <p:cNvPr id="20483" name="object 27"/>
          <p:cNvSpPr>
            <a:spLocks noChangeArrowheads="1"/>
          </p:cNvSpPr>
          <p:nvPr/>
        </p:nvSpPr>
        <p:spPr bwMode="auto">
          <a:xfrm>
            <a:off x="8778875" y="6488113"/>
            <a:ext cx="233363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14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6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7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1484313" y="1085850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object 4"/>
          <p:cNvSpPr>
            <a:spLocks noChangeArrowheads="1"/>
          </p:cNvSpPr>
          <p:nvPr/>
        </p:nvSpPr>
        <p:spPr bwMode="auto">
          <a:xfrm>
            <a:off x="0" y="860425"/>
            <a:ext cx="914400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18.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 smtClean="0">
                <a:solidFill>
                  <a:srgbClr val="000000"/>
                </a:solidFill>
                <a:latin typeface="VAKSMR+Arial,Italic"/>
              </a:rPr>
              <a:t>2. </a:t>
            </a:r>
            <a:r>
              <a:rPr lang="ru-RU" altLang="ru-RU" sz="1600" i="1" strike="sngStrike" dirty="0" smtClean="0">
                <a:solidFill>
                  <a:srgbClr val="000000"/>
                </a:solidFill>
                <a:latin typeface="VAKSMR+Arial,Italic"/>
              </a:rPr>
              <a:t>Юристы об </a:t>
            </a:r>
            <a:r>
              <a:rPr lang="ru-RU" altLang="ru-RU" sz="1600" b="1" strike="sngStrike" dirty="0" smtClean="0">
                <a:solidFill>
                  <a:srgbClr val="000000"/>
                </a:solidFill>
                <a:latin typeface="VOFWLN+Arial"/>
              </a:rPr>
              <a:t>Olympus </a:t>
            </a:r>
            <a:r>
              <a:rPr lang="ru-RU" altLang="ru-RU" sz="1600" b="1" strike="sngStrike" dirty="0">
                <a:solidFill>
                  <a:srgbClr val="000000"/>
                </a:solidFill>
                <a:latin typeface="VOFWLN+Arial"/>
              </a:rPr>
              <a:t>Corp. и </a:t>
            </a:r>
            <a:r>
              <a:rPr lang="lv-LV" altLang="ru-RU" sz="1600" b="1" strike="sngStrike" dirty="0" smtClean="0">
                <a:solidFill>
                  <a:srgbClr val="000000"/>
                </a:solidFill>
                <a:latin typeface="VOFWLN+Arial"/>
              </a:rPr>
              <a:t>FDA</a:t>
            </a:r>
            <a:r>
              <a:rPr lang="ru-RU" altLang="ru-RU" sz="1600" b="1" strike="sngStrike" dirty="0" smtClean="0">
                <a:solidFill>
                  <a:srgbClr val="000000"/>
                </a:solidFill>
                <a:latin typeface="VOFWLN+Arial"/>
              </a:rPr>
              <a:t>; оппоненты </a:t>
            </a:r>
            <a:r>
              <a:rPr lang="ru-RU" altLang="ru-RU" sz="1600" b="1" strike="sngStrike" dirty="0">
                <a:solidFill>
                  <a:srgbClr val="000000"/>
                </a:solidFill>
                <a:latin typeface="VOFWLN+Arial"/>
              </a:rPr>
              <a:t>или партнеры?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endParaRPr lang="ru-RU" altLang="ru-RU" sz="1600" dirty="0">
              <a:solidFill>
                <a:srgbClr val="CC0099"/>
              </a:solidFill>
              <a:latin typeface="QQQNFE+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1507" name="object 4"/>
          <p:cNvSpPr>
            <a:spLocks noChangeArrowheads="1"/>
          </p:cNvSpPr>
          <p:nvPr/>
        </p:nvSpPr>
        <p:spPr bwMode="auto">
          <a:xfrm>
            <a:off x="8235950" y="223838"/>
            <a:ext cx="855663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1508" name="object 6"/>
          <p:cNvSpPr>
            <a:spLocks noChangeArrowheads="1"/>
          </p:cNvSpPr>
          <p:nvPr/>
        </p:nvSpPr>
        <p:spPr bwMode="auto">
          <a:xfrm>
            <a:off x="1" y="880481"/>
            <a:ext cx="9144000" cy="22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19. </a:t>
            </a:r>
            <a:r>
              <a:rPr lang="ru-RU" altLang="ru-RU" sz="1600" i="1" dirty="0">
                <a:solidFill>
                  <a:srgbClr val="000000"/>
                </a:solidFill>
                <a:latin typeface="VAKSMR+Arial,Italic"/>
              </a:rPr>
              <a:t>Приложение </a:t>
            </a:r>
            <a:r>
              <a:rPr lang="ru-RU" altLang="ru-RU" sz="1600" i="1" dirty="0">
                <a:solidFill>
                  <a:srgbClr val="000000"/>
                </a:solidFill>
                <a:latin typeface="BUQAVI+Arial,Italic"/>
              </a:rPr>
              <a:t>3: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Фото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узлов, деталей и аспектов сборки 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1510" name="object 8"/>
          <p:cNvSpPr>
            <a:spLocks noChangeArrowheads="1"/>
          </p:cNvSpPr>
          <p:nvPr/>
        </p:nvSpPr>
        <p:spPr bwMode="auto">
          <a:xfrm>
            <a:off x="3713163" y="1497013"/>
            <a:ext cx="2652712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10.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Конец эндоскопа; выход</a:t>
            </a:r>
          </a:p>
        </p:txBody>
      </p:sp>
      <p:sp>
        <p:nvSpPr>
          <p:cNvPr id="21511" name="object 9"/>
          <p:cNvSpPr>
            <a:spLocks noChangeArrowheads="1"/>
          </p:cNvSpPr>
          <p:nvPr/>
        </p:nvSpPr>
        <p:spPr bwMode="auto">
          <a:xfrm>
            <a:off x="871538" y="1535113"/>
            <a:ext cx="20351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1. 1-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разовые ѐмкости</a:t>
            </a:r>
          </a:p>
        </p:txBody>
      </p:sp>
      <p:sp>
        <p:nvSpPr>
          <p:cNvPr id="21512" name="object 10"/>
          <p:cNvSpPr>
            <a:spLocks noChangeArrowheads="1"/>
          </p:cNvSpPr>
          <p:nvPr/>
        </p:nvSpPr>
        <p:spPr bwMode="auto">
          <a:xfrm>
            <a:off x="4010025" y="1657350"/>
            <a:ext cx="21526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канала занят вставкой</a:t>
            </a:r>
          </a:p>
        </p:txBody>
      </p:sp>
      <p:sp>
        <p:nvSpPr>
          <p:cNvPr id="21513" name="object 11"/>
          <p:cNvSpPr>
            <a:spLocks noChangeArrowheads="1"/>
          </p:cNvSpPr>
          <p:nvPr/>
        </p:nvSpPr>
        <p:spPr bwMode="auto">
          <a:xfrm>
            <a:off x="6670675" y="1654175"/>
            <a:ext cx="249078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20.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Тест на герметичность</a:t>
            </a:r>
          </a:p>
        </p:txBody>
      </p:sp>
      <p:sp>
        <p:nvSpPr>
          <p:cNvPr id="21514" name="object 12"/>
          <p:cNvSpPr>
            <a:spLocks noChangeArrowheads="1"/>
          </p:cNvSpPr>
          <p:nvPr/>
        </p:nvSpPr>
        <p:spPr bwMode="auto">
          <a:xfrm>
            <a:off x="1082675" y="1695450"/>
            <a:ext cx="159226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Отсос, Газ/Вода</a:t>
            </a:r>
          </a:p>
        </p:txBody>
      </p:sp>
      <p:sp>
        <p:nvSpPr>
          <p:cNvPr id="21515" name="object 13"/>
          <p:cNvSpPr>
            <a:spLocks noChangeArrowheads="1"/>
          </p:cNvSpPr>
          <p:nvPr/>
        </p:nvSpPr>
        <p:spPr bwMode="auto">
          <a:xfrm>
            <a:off x="896938" y="2044700"/>
            <a:ext cx="2020887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2. 1-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разовый тройник</a:t>
            </a:r>
          </a:p>
        </p:txBody>
      </p:sp>
      <p:sp>
        <p:nvSpPr>
          <p:cNvPr id="21516" name="object 14"/>
          <p:cNvSpPr>
            <a:spLocks noChangeArrowheads="1"/>
          </p:cNvSpPr>
          <p:nvPr/>
        </p:nvSpPr>
        <p:spPr bwMode="auto">
          <a:xfrm>
            <a:off x="3703638" y="2039938"/>
            <a:ext cx="22701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11.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Вход в канал закрыт</a:t>
            </a:r>
          </a:p>
        </p:txBody>
      </p:sp>
      <p:sp>
        <p:nvSpPr>
          <p:cNvPr id="21517" name="object 15"/>
          <p:cNvSpPr>
            <a:spLocks noChangeArrowheads="1"/>
          </p:cNvSpPr>
          <p:nvPr/>
        </p:nvSpPr>
        <p:spPr bwMode="auto">
          <a:xfrm>
            <a:off x="6664325" y="2085975"/>
            <a:ext cx="1931988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21.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Полная очистка</a:t>
            </a: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-</a:t>
            </a:r>
          </a:p>
        </p:txBody>
      </p:sp>
      <p:sp>
        <p:nvSpPr>
          <p:cNvPr id="21518" name="object 16"/>
          <p:cNvSpPr>
            <a:spLocks noChangeArrowheads="1"/>
          </p:cNvSpPr>
          <p:nvPr/>
        </p:nvSpPr>
        <p:spPr bwMode="auto">
          <a:xfrm>
            <a:off x="1143000" y="2205038"/>
            <a:ext cx="14224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входа в канал</a:t>
            </a:r>
          </a:p>
        </p:txBody>
      </p:sp>
      <p:sp>
        <p:nvSpPr>
          <p:cNvPr id="21519" name="object 17"/>
          <p:cNvSpPr>
            <a:spLocks noChangeArrowheads="1"/>
          </p:cNvSpPr>
          <p:nvPr/>
        </p:nvSpPr>
        <p:spPr bwMode="auto">
          <a:xfrm>
            <a:off x="4000500" y="2198688"/>
            <a:ext cx="13827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обтюратором</a:t>
            </a:r>
          </a:p>
        </p:txBody>
      </p:sp>
      <p:sp>
        <p:nvSpPr>
          <p:cNvPr id="21520" name="object 18"/>
          <p:cNvSpPr>
            <a:spLocks noChangeArrowheads="1"/>
          </p:cNvSpPr>
          <p:nvPr/>
        </p:nvSpPr>
        <p:spPr bwMode="auto">
          <a:xfrm>
            <a:off x="6959600" y="2246313"/>
            <a:ext cx="137160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дезинфекция</a:t>
            </a:r>
          </a:p>
        </p:txBody>
      </p:sp>
      <p:sp>
        <p:nvSpPr>
          <p:cNvPr id="21521" name="object 19"/>
          <p:cNvSpPr>
            <a:spLocks noChangeArrowheads="1"/>
          </p:cNvSpPr>
          <p:nvPr/>
        </p:nvSpPr>
        <p:spPr bwMode="auto">
          <a:xfrm>
            <a:off x="890588" y="2530475"/>
            <a:ext cx="22542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3. 1-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разовый трубчатый</a:t>
            </a:r>
          </a:p>
        </p:txBody>
      </p:sp>
      <p:sp>
        <p:nvSpPr>
          <p:cNvPr id="21522" name="object 20"/>
          <p:cNvSpPr>
            <a:spLocks noChangeArrowheads="1"/>
          </p:cNvSpPr>
          <p:nvPr/>
        </p:nvSpPr>
        <p:spPr bwMode="auto">
          <a:xfrm>
            <a:off x="6677025" y="2605088"/>
            <a:ext cx="186055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95275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22.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Дезинфектор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протектор (ДП)</a:t>
            </a:r>
          </a:p>
        </p:txBody>
      </p:sp>
      <p:sp>
        <p:nvSpPr>
          <p:cNvPr id="21523" name="object 21"/>
          <p:cNvSpPr>
            <a:spLocks noChangeArrowheads="1"/>
          </p:cNvSpPr>
          <p:nvPr/>
        </p:nvSpPr>
        <p:spPr bwMode="auto">
          <a:xfrm>
            <a:off x="1089025" y="2689225"/>
            <a:ext cx="22479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компонент с клапанами</a:t>
            </a:r>
          </a:p>
        </p:txBody>
      </p:sp>
      <p:sp>
        <p:nvSpPr>
          <p:cNvPr id="21524" name="object 22"/>
          <p:cNvSpPr>
            <a:spLocks noChangeArrowheads="1"/>
          </p:cNvSpPr>
          <p:nvPr/>
        </p:nvSpPr>
        <p:spPr bwMode="auto">
          <a:xfrm>
            <a:off x="3698875" y="2798763"/>
            <a:ext cx="250666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12.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Прямой выход вставки</a:t>
            </a:r>
          </a:p>
        </p:txBody>
      </p:sp>
      <p:sp>
        <p:nvSpPr>
          <p:cNvPr id="21525" name="object 23"/>
          <p:cNvSpPr>
            <a:spLocks noChangeArrowheads="1"/>
          </p:cNvSpPr>
          <p:nvPr/>
        </p:nvSpPr>
        <p:spPr bwMode="auto">
          <a:xfrm>
            <a:off x="3995738" y="2957513"/>
            <a:ext cx="1989137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закрыт обтюратором</a:t>
            </a:r>
          </a:p>
        </p:txBody>
      </p:sp>
      <p:sp>
        <p:nvSpPr>
          <p:cNvPr id="21526" name="object 24"/>
          <p:cNvSpPr>
            <a:spLocks noChangeArrowheads="1"/>
          </p:cNvSpPr>
          <p:nvPr/>
        </p:nvSpPr>
        <p:spPr bwMode="auto">
          <a:xfrm>
            <a:off x="885825" y="3021013"/>
            <a:ext cx="21193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4. 1-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разовая вставка в</a:t>
            </a:r>
          </a:p>
        </p:txBody>
      </p:sp>
      <p:sp>
        <p:nvSpPr>
          <p:cNvPr id="21527" name="object 25"/>
          <p:cNvSpPr>
            <a:spLocks noChangeArrowheads="1"/>
          </p:cNvSpPr>
          <p:nvPr/>
        </p:nvSpPr>
        <p:spPr bwMode="auto">
          <a:xfrm>
            <a:off x="6670675" y="3127375"/>
            <a:ext cx="24257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95275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23.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Д ВУ, промывание,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высушивание канала,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оболочки вводимой</a:t>
            </a:r>
          </a:p>
        </p:txBody>
      </p:sp>
      <p:sp>
        <p:nvSpPr>
          <p:cNvPr id="21528" name="object 26"/>
          <p:cNvSpPr>
            <a:spLocks noChangeArrowheads="1"/>
          </p:cNvSpPr>
          <p:nvPr/>
        </p:nvSpPr>
        <p:spPr bwMode="auto">
          <a:xfrm>
            <a:off x="1096963" y="3179763"/>
            <a:ext cx="14065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выход канала</a:t>
            </a:r>
          </a:p>
        </p:txBody>
      </p:sp>
      <p:sp>
        <p:nvSpPr>
          <p:cNvPr id="21529" name="object 27"/>
          <p:cNvSpPr>
            <a:spLocks noChangeArrowheads="1"/>
          </p:cNvSpPr>
          <p:nvPr/>
        </p:nvSpPr>
        <p:spPr bwMode="auto">
          <a:xfrm>
            <a:off x="3698875" y="3328988"/>
            <a:ext cx="250666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13.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Прямой выход вставки</a:t>
            </a:r>
          </a:p>
        </p:txBody>
      </p:sp>
      <p:sp>
        <p:nvSpPr>
          <p:cNvPr id="21530" name="object 28"/>
          <p:cNvSpPr>
            <a:spLocks noChangeArrowheads="1"/>
          </p:cNvSpPr>
          <p:nvPr/>
        </p:nvSpPr>
        <p:spPr bwMode="auto">
          <a:xfrm>
            <a:off x="3995738" y="3489325"/>
            <a:ext cx="164465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закрыт щипцами</a:t>
            </a:r>
          </a:p>
        </p:txBody>
      </p:sp>
      <p:sp>
        <p:nvSpPr>
          <p:cNvPr id="21531" name="object 29"/>
          <p:cNvSpPr>
            <a:spLocks noChangeArrowheads="1"/>
          </p:cNvSpPr>
          <p:nvPr/>
        </p:nvSpPr>
        <p:spPr bwMode="auto">
          <a:xfrm>
            <a:off x="863600" y="3527425"/>
            <a:ext cx="22860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5. 1-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разовый обтюратор</a:t>
            </a:r>
          </a:p>
        </p:txBody>
      </p:sp>
      <p:sp>
        <p:nvSpPr>
          <p:cNvPr id="21532" name="object 30"/>
          <p:cNvSpPr>
            <a:spLocks noChangeArrowheads="1"/>
          </p:cNvSpPr>
          <p:nvPr/>
        </p:nvSpPr>
        <p:spPr bwMode="auto">
          <a:xfrm>
            <a:off x="6965950" y="3606800"/>
            <a:ext cx="18891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части и полости ДП</a:t>
            </a:r>
          </a:p>
        </p:txBody>
      </p:sp>
      <p:sp>
        <p:nvSpPr>
          <p:cNvPr id="21533" name="object 31"/>
          <p:cNvSpPr>
            <a:spLocks noChangeArrowheads="1"/>
          </p:cNvSpPr>
          <p:nvPr/>
        </p:nvSpPr>
        <p:spPr bwMode="auto">
          <a:xfrm>
            <a:off x="1074738" y="3686175"/>
            <a:ext cx="23114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прямого выхода вставки</a:t>
            </a:r>
          </a:p>
        </p:txBody>
      </p:sp>
      <p:sp>
        <p:nvSpPr>
          <p:cNvPr id="21534" name="object 32"/>
          <p:cNvSpPr>
            <a:spLocks noChangeArrowheads="1"/>
          </p:cNvSpPr>
          <p:nvPr/>
        </p:nvSpPr>
        <p:spPr bwMode="auto">
          <a:xfrm>
            <a:off x="3703638" y="3751263"/>
            <a:ext cx="2062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14.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Коннектор</a:t>
            </a: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,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вид на</a:t>
            </a:r>
          </a:p>
        </p:txBody>
      </p:sp>
      <p:sp>
        <p:nvSpPr>
          <p:cNvPr id="21535" name="object 33"/>
          <p:cNvSpPr>
            <a:spLocks noChangeArrowheads="1"/>
          </p:cNvSpPr>
          <p:nvPr/>
        </p:nvSpPr>
        <p:spPr bwMode="auto">
          <a:xfrm>
            <a:off x="4048125" y="3911600"/>
            <a:ext cx="193516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стержень световода</a:t>
            </a:r>
          </a:p>
        </p:txBody>
      </p:sp>
      <p:sp>
        <p:nvSpPr>
          <p:cNvPr id="21536" name="object 34"/>
          <p:cNvSpPr>
            <a:spLocks noChangeArrowheads="1"/>
          </p:cNvSpPr>
          <p:nvPr/>
        </p:nvSpPr>
        <p:spPr bwMode="auto">
          <a:xfrm>
            <a:off x="684213" y="4013200"/>
            <a:ext cx="239395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968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6.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Рукоятка </a:t>
            </a: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канального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        эндоскопа, вид на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    опоры клапанов</a:t>
            </a:r>
          </a:p>
        </p:txBody>
      </p:sp>
      <p:sp>
        <p:nvSpPr>
          <p:cNvPr id="21537" name="object 35"/>
          <p:cNvSpPr>
            <a:spLocks noChangeArrowheads="1"/>
          </p:cNvSpPr>
          <p:nvPr/>
        </p:nvSpPr>
        <p:spPr bwMode="auto">
          <a:xfrm>
            <a:off x="6670675" y="4025900"/>
            <a:ext cx="2451100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095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24.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Герметизация канала,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оболочки вводимой,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части и полости ДП: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входы канала и ДП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закрыты стерильными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пробками</a:t>
            </a:r>
          </a:p>
        </p:txBody>
      </p:sp>
      <p:sp>
        <p:nvSpPr>
          <p:cNvPr id="21538" name="object 36"/>
          <p:cNvSpPr>
            <a:spLocks noChangeArrowheads="1"/>
          </p:cNvSpPr>
          <p:nvPr/>
        </p:nvSpPr>
        <p:spPr bwMode="auto">
          <a:xfrm>
            <a:off x="3708400" y="4259263"/>
            <a:ext cx="273685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15.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Коннектор, вид на гнездо</a:t>
            </a:r>
          </a:p>
        </p:txBody>
      </p:sp>
      <p:sp>
        <p:nvSpPr>
          <p:cNvPr id="21539" name="object 37"/>
          <p:cNvSpPr>
            <a:spLocks noChangeArrowheads="1"/>
          </p:cNvSpPr>
          <p:nvPr/>
        </p:nvSpPr>
        <p:spPr bwMode="auto">
          <a:xfrm>
            <a:off x="4051300" y="4419600"/>
            <a:ext cx="17938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кабеля Процессор</a:t>
            </a:r>
          </a:p>
        </p:txBody>
      </p:sp>
      <p:sp>
        <p:nvSpPr>
          <p:cNvPr id="21540" name="object 38"/>
          <p:cNvSpPr>
            <a:spLocks noChangeArrowheads="1"/>
          </p:cNvSpPr>
          <p:nvPr/>
        </p:nvSpPr>
        <p:spPr bwMode="auto">
          <a:xfrm>
            <a:off x="871538" y="4702175"/>
            <a:ext cx="218122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7.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Рукоятка эндоскопа</a:t>
            </a: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;</a:t>
            </a:r>
          </a:p>
        </p:txBody>
      </p:sp>
      <p:sp>
        <p:nvSpPr>
          <p:cNvPr id="21541" name="object 39"/>
          <p:cNvSpPr>
            <a:spLocks noChangeArrowheads="1"/>
          </p:cNvSpPr>
          <p:nvPr/>
        </p:nvSpPr>
        <p:spPr bwMode="auto">
          <a:xfrm>
            <a:off x="3708400" y="4714875"/>
            <a:ext cx="23272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16.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Коннектор; стержень</a:t>
            </a:r>
          </a:p>
        </p:txBody>
      </p:sp>
      <p:sp>
        <p:nvSpPr>
          <p:cNvPr id="21542" name="object 40"/>
          <p:cNvSpPr>
            <a:spLocks noChangeArrowheads="1"/>
          </p:cNvSpPr>
          <p:nvPr/>
        </p:nvSpPr>
        <p:spPr bwMode="auto">
          <a:xfrm>
            <a:off x="1069975" y="4862513"/>
            <a:ext cx="132080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вход в канал</a:t>
            </a:r>
          </a:p>
        </p:txBody>
      </p:sp>
      <p:sp>
        <p:nvSpPr>
          <p:cNvPr id="21543" name="object 41"/>
          <p:cNvSpPr>
            <a:spLocks noChangeArrowheads="1"/>
          </p:cNvSpPr>
          <p:nvPr/>
        </p:nvSpPr>
        <p:spPr bwMode="auto">
          <a:xfrm>
            <a:off x="4003675" y="4875213"/>
            <a:ext cx="2247900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световода в блоке Свет</a:t>
            </a:r>
          </a:p>
        </p:txBody>
      </p:sp>
      <p:sp>
        <p:nvSpPr>
          <p:cNvPr id="21544" name="object 42"/>
          <p:cNvSpPr>
            <a:spLocks noChangeArrowheads="1"/>
          </p:cNvSpPr>
          <p:nvPr/>
        </p:nvSpPr>
        <p:spPr bwMode="auto">
          <a:xfrm>
            <a:off x="3719513" y="5164138"/>
            <a:ext cx="24352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17.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Коннектор соединен с</a:t>
            </a:r>
          </a:p>
        </p:txBody>
      </p:sp>
      <p:sp>
        <p:nvSpPr>
          <p:cNvPr id="21545" name="object 43"/>
          <p:cNvSpPr>
            <a:spLocks noChangeArrowheads="1"/>
          </p:cNvSpPr>
          <p:nvPr/>
        </p:nvSpPr>
        <p:spPr bwMode="auto">
          <a:xfrm>
            <a:off x="4016375" y="5324475"/>
            <a:ext cx="19177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кабелем Процессор</a:t>
            </a:r>
          </a:p>
        </p:txBody>
      </p:sp>
      <p:sp>
        <p:nvSpPr>
          <p:cNvPr id="21546" name="object 44"/>
          <p:cNvSpPr>
            <a:spLocks noChangeArrowheads="1"/>
          </p:cNvSpPr>
          <p:nvPr/>
        </p:nvSpPr>
        <p:spPr bwMode="auto">
          <a:xfrm>
            <a:off x="6680200" y="5354638"/>
            <a:ext cx="24511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95275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25.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Герметизация канала,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оболочки вводимой</a:t>
            </a:r>
          </a:p>
        </p:txBody>
      </p:sp>
      <p:sp>
        <p:nvSpPr>
          <p:cNvPr id="21547" name="object 45"/>
          <p:cNvSpPr>
            <a:spLocks noChangeArrowheads="1"/>
          </p:cNvSpPr>
          <p:nvPr/>
        </p:nvSpPr>
        <p:spPr bwMode="auto">
          <a:xfrm>
            <a:off x="871538" y="5376863"/>
            <a:ext cx="2554287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8.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Рукоятка с компонентом</a:t>
            </a:r>
          </a:p>
        </p:txBody>
      </p:sp>
      <p:sp>
        <p:nvSpPr>
          <p:cNvPr id="21548" name="object 46"/>
          <p:cNvSpPr>
            <a:spLocks noChangeArrowheads="1"/>
          </p:cNvSpPr>
          <p:nvPr/>
        </p:nvSpPr>
        <p:spPr bwMode="auto">
          <a:xfrm>
            <a:off x="1082675" y="5537200"/>
            <a:ext cx="12938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и тройником</a:t>
            </a:r>
          </a:p>
        </p:txBody>
      </p:sp>
      <p:sp>
        <p:nvSpPr>
          <p:cNvPr id="21549" name="object 47"/>
          <p:cNvSpPr>
            <a:spLocks noChangeArrowheads="1"/>
          </p:cNvSpPr>
          <p:nvPr/>
        </p:nvSpPr>
        <p:spPr bwMode="auto">
          <a:xfrm>
            <a:off x="3708400" y="5595938"/>
            <a:ext cx="175736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18.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Пробка гнезда</a:t>
            </a:r>
          </a:p>
        </p:txBody>
      </p:sp>
      <p:sp>
        <p:nvSpPr>
          <p:cNvPr id="21550" name="object 48"/>
          <p:cNvSpPr>
            <a:spLocks noChangeArrowheads="1"/>
          </p:cNvSpPr>
          <p:nvPr/>
        </p:nvSpPr>
        <p:spPr bwMode="auto">
          <a:xfrm>
            <a:off x="6975475" y="5675313"/>
            <a:ext cx="1938338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части и полости ДП:</a:t>
            </a:r>
          </a:p>
          <a:p>
            <a:pPr eaLnBrk="1" hangingPunct="1">
              <a:lnSpc>
                <a:spcPts val="1250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выход ДП закрыт</a:t>
            </a:r>
          </a:p>
        </p:txBody>
      </p:sp>
      <p:sp>
        <p:nvSpPr>
          <p:cNvPr id="21551" name="object 49"/>
          <p:cNvSpPr>
            <a:spLocks noChangeArrowheads="1"/>
          </p:cNvSpPr>
          <p:nvPr/>
        </p:nvSpPr>
        <p:spPr bwMode="auto">
          <a:xfrm>
            <a:off x="4003675" y="5756275"/>
            <a:ext cx="17938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кабеля Процессор</a:t>
            </a:r>
          </a:p>
        </p:txBody>
      </p:sp>
      <p:sp>
        <p:nvSpPr>
          <p:cNvPr id="21552" name="object 50"/>
          <p:cNvSpPr>
            <a:spLocks noChangeArrowheads="1"/>
          </p:cNvSpPr>
          <p:nvPr/>
        </p:nvSpPr>
        <p:spPr bwMode="auto">
          <a:xfrm>
            <a:off x="6975475" y="5994400"/>
            <a:ext cx="19462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стерильной пробкой</a:t>
            </a:r>
          </a:p>
        </p:txBody>
      </p:sp>
      <p:sp>
        <p:nvSpPr>
          <p:cNvPr id="21553" name="object 51"/>
          <p:cNvSpPr>
            <a:spLocks noChangeArrowheads="1"/>
          </p:cNvSpPr>
          <p:nvPr/>
        </p:nvSpPr>
        <p:spPr bwMode="auto">
          <a:xfrm>
            <a:off x="874713" y="6105525"/>
            <a:ext cx="1919287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9.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Конец эндоскопа;</a:t>
            </a:r>
          </a:p>
        </p:txBody>
      </p:sp>
      <p:sp>
        <p:nvSpPr>
          <p:cNvPr id="21554" name="object 52"/>
          <p:cNvSpPr>
            <a:spLocks noChangeArrowheads="1"/>
          </p:cNvSpPr>
          <p:nvPr/>
        </p:nvSpPr>
        <p:spPr bwMode="auto">
          <a:xfrm>
            <a:off x="3708400" y="6096000"/>
            <a:ext cx="212566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QQQNFE+Arial"/>
              </a:rPr>
              <a:t>19. </a:t>
            </a: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Подготовка к тесту</a:t>
            </a:r>
          </a:p>
        </p:txBody>
      </p:sp>
      <p:sp>
        <p:nvSpPr>
          <p:cNvPr id="21555" name="object 53"/>
          <p:cNvSpPr>
            <a:spLocks noChangeArrowheads="1"/>
          </p:cNvSpPr>
          <p:nvPr/>
        </p:nvSpPr>
        <p:spPr bwMode="auto">
          <a:xfrm>
            <a:off x="1073150" y="6265863"/>
            <a:ext cx="225901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выход канала свободен</a:t>
            </a:r>
          </a:p>
        </p:txBody>
      </p:sp>
      <p:sp>
        <p:nvSpPr>
          <p:cNvPr id="21556" name="object 54"/>
          <p:cNvSpPr>
            <a:spLocks noChangeArrowheads="1"/>
          </p:cNvSpPr>
          <p:nvPr/>
        </p:nvSpPr>
        <p:spPr bwMode="auto">
          <a:xfrm>
            <a:off x="4003675" y="6256338"/>
            <a:ext cx="17224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>
                <a:solidFill>
                  <a:srgbClr val="000000"/>
                </a:solidFill>
                <a:latin typeface="VOFWLN+Arial"/>
              </a:rPr>
              <a:t>на герметичность</a:t>
            </a:r>
          </a:p>
        </p:txBody>
      </p:sp>
      <p:sp>
        <p:nvSpPr>
          <p:cNvPr id="21557" name="object 55"/>
          <p:cNvSpPr>
            <a:spLocks noChangeArrowheads="1"/>
          </p:cNvSpPr>
          <p:nvPr/>
        </p:nvSpPr>
        <p:spPr bwMode="auto">
          <a:xfrm>
            <a:off x="8778875" y="6488113"/>
            <a:ext cx="465138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16</a:t>
            </a:r>
          </a:p>
        </p:txBody>
      </p:sp>
      <p:sp>
        <p:nvSpPr>
          <p:cNvPr id="21558" name="TextBox 5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21559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" name="Прямоугольник 1">
            <a:hlinkClick r:id="rId5" action="ppaction://hlinksldjump"/>
          </p:cNvPr>
          <p:cNvSpPr/>
          <p:nvPr/>
        </p:nvSpPr>
        <p:spPr>
          <a:xfrm>
            <a:off x="379413" y="1497013"/>
            <a:ext cx="417512" cy="465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1561" name="object 3">
            <a:hlinkClick r:id="rId3"/>
          </p:cNvPr>
          <p:cNvSpPr txBox="1">
            <a:spLocks noChangeArrowheads="1"/>
          </p:cNvSpPr>
          <p:nvPr/>
        </p:nvSpPr>
        <p:spPr bwMode="auto">
          <a:xfrm>
            <a:off x="8174038" y="182563"/>
            <a:ext cx="765175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955" rIns="0" bIns="0">
            <a:spAutoFit/>
          </a:bodyPr>
          <a:lstStyle>
            <a:lvl1pPr marL="74613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  <a:hlinkClick r:id="rId3"/>
              </a:rPr>
              <a:t>Главная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61" name="Прямоугольник 60">
            <a:hlinkClick r:id="rId6" action="ppaction://hlinksldjump"/>
          </p:cNvPr>
          <p:cNvSpPr/>
          <p:nvPr/>
        </p:nvSpPr>
        <p:spPr>
          <a:xfrm>
            <a:off x="327025" y="2039938"/>
            <a:ext cx="469900" cy="398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2" name="Прямоугольник 61">
            <a:hlinkClick r:id="rId7" action="ppaction://hlinksldjump"/>
          </p:cNvPr>
          <p:cNvSpPr/>
          <p:nvPr/>
        </p:nvSpPr>
        <p:spPr>
          <a:xfrm>
            <a:off x="327025" y="2530475"/>
            <a:ext cx="469900" cy="398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3" name="Прямоугольник 62">
            <a:hlinkClick r:id="rId8" action="ppaction://hlinksldjump"/>
          </p:cNvPr>
          <p:cNvSpPr/>
          <p:nvPr/>
        </p:nvSpPr>
        <p:spPr>
          <a:xfrm>
            <a:off x="327025" y="3005138"/>
            <a:ext cx="469900" cy="398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4" name="Прямоугольник 63">
            <a:hlinkClick r:id="rId9" action="ppaction://hlinksldjump"/>
          </p:cNvPr>
          <p:cNvSpPr/>
          <p:nvPr/>
        </p:nvSpPr>
        <p:spPr>
          <a:xfrm>
            <a:off x="327025" y="3513138"/>
            <a:ext cx="469900" cy="398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5" name="Прямоугольник 64">
            <a:hlinkClick r:id="rId10" action="ppaction://hlinksldjump"/>
          </p:cNvPr>
          <p:cNvSpPr/>
          <p:nvPr/>
        </p:nvSpPr>
        <p:spPr>
          <a:xfrm>
            <a:off x="352425" y="4075113"/>
            <a:ext cx="471488" cy="398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6" name="Прямоугольник 65">
            <a:hlinkClick r:id="rId11" action="ppaction://hlinksldjump"/>
          </p:cNvPr>
          <p:cNvSpPr/>
          <p:nvPr/>
        </p:nvSpPr>
        <p:spPr>
          <a:xfrm>
            <a:off x="333375" y="4686300"/>
            <a:ext cx="471488" cy="398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7" name="Прямоугольник 66">
            <a:hlinkClick r:id="rId12" action="ppaction://hlinksldjump"/>
          </p:cNvPr>
          <p:cNvSpPr/>
          <p:nvPr/>
        </p:nvSpPr>
        <p:spPr>
          <a:xfrm>
            <a:off x="352425" y="5268913"/>
            <a:ext cx="471488" cy="573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8" name="Прямоугольник 67">
            <a:hlinkClick r:id="rId13" action="ppaction://hlinksldjump"/>
          </p:cNvPr>
          <p:cNvSpPr/>
          <p:nvPr/>
        </p:nvSpPr>
        <p:spPr>
          <a:xfrm>
            <a:off x="352425" y="6061075"/>
            <a:ext cx="471488" cy="398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69" name="Прямоугольник 68">
            <a:hlinkClick r:id="rId14" action="ppaction://hlinksldjump"/>
          </p:cNvPr>
          <p:cNvSpPr/>
          <p:nvPr/>
        </p:nvSpPr>
        <p:spPr>
          <a:xfrm>
            <a:off x="3190875" y="1455738"/>
            <a:ext cx="469900" cy="396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0" name="Прямоугольник 69">
            <a:hlinkClick r:id="rId15" action="ppaction://hlinksldjump"/>
          </p:cNvPr>
          <p:cNvSpPr/>
          <p:nvPr/>
        </p:nvSpPr>
        <p:spPr>
          <a:xfrm>
            <a:off x="3163888" y="1960563"/>
            <a:ext cx="469900" cy="71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1" name="Прямоугольник 70">
            <a:hlinkClick r:id="rId16" action="ppaction://hlinksldjump"/>
          </p:cNvPr>
          <p:cNvSpPr/>
          <p:nvPr/>
        </p:nvSpPr>
        <p:spPr>
          <a:xfrm>
            <a:off x="3163888" y="2822575"/>
            <a:ext cx="469900" cy="398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2" name="Прямоугольник 71">
            <a:hlinkClick r:id="rId17" action="ppaction://hlinksldjump"/>
          </p:cNvPr>
          <p:cNvSpPr/>
          <p:nvPr/>
        </p:nvSpPr>
        <p:spPr>
          <a:xfrm>
            <a:off x="3178175" y="3351213"/>
            <a:ext cx="469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3" name="Прямоугольник 72">
            <a:hlinkClick r:id="rId18" action="ppaction://hlinksldjump"/>
          </p:cNvPr>
          <p:cNvSpPr/>
          <p:nvPr/>
        </p:nvSpPr>
        <p:spPr>
          <a:xfrm>
            <a:off x="3165475" y="3762375"/>
            <a:ext cx="469900" cy="398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4" name="Прямоугольник 73">
            <a:hlinkClick r:id="rId19" action="ppaction://hlinksldjump"/>
          </p:cNvPr>
          <p:cNvSpPr/>
          <p:nvPr/>
        </p:nvSpPr>
        <p:spPr>
          <a:xfrm>
            <a:off x="3178175" y="4275138"/>
            <a:ext cx="469900" cy="377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5" name="Прямоугольник 74">
            <a:hlinkClick r:id="rId20" action="ppaction://hlinksldjump"/>
          </p:cNvPr>
          <p:cNvSpPr/>
          <p:nvPr/>
        </p:nvSpPr>
        <p:spPr>
          <a:xfrm>
            <a:off x="3190875" y="4746625"/>
            <a:ext cx="471488" cy="376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6" name="Прямоугольник 75">
            <a:hlinkClick r:id="rId21" action="ppaction://hlinksldjump"/>
          </p:cNvPr>
          <p:cNvSpPr/>
          <p:nvPr/>
        </p:nvSpPr>
        <p:spPr>
          <a:xfrm>
            <a:off x="3216275" y="5237163"/>
            <a:ext cx="469900" cy="21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7" name="Прямоугольник 76">
            <a:hlinkClick r:id="rId22" action="ppaction://hlinksldjump"/>
          </p:cNvPr>
          <p:cNvSpPr/>
          <p:nvPr/>
        </p:nvSpPr>
        <p:spPr>
          <a:xfrm>
            <a:off x="3203575" y="5580063"/>
            <a:ext cx="471488" cy="4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8" name="Прямоугольник 77">
            <a:hlinkClick r:id="rId23" action="ppaction://hlinksldjump"/>
          </p:cNvPr>
          <p:cNvSpPr/>
          <p:nvPr/>
        </p:nvSpPr>
        <p:spPr>
          <a:xfrm>
            <a:off x="3203575" y="6094413"/>
            <a:ext cx="471488" cy="4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79" name="Прямоугольник 78">
            <a:hlinkClick r:id="rId24" action="ppaction://hlinksldjump"/>
          </p:cNvPr>
          <p:cNvSpPr/>
          <p:nvPr/>
        </p:nvSpPr>
        <p:spPr>
          <a:xfrm>
            <a:off x="6143625" y="1535113"/>
            <a:ext cx="469900" cy="4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80" name="Прямоугольник 79">
            <a:hlinkClick r:id="rId25" action="ppaction://hlinksldjump"/>
          </p:cNvPr>
          <p:cNvSpPr/>
          <p:nvPr/>
        </p:nvSpPr>
        <p:spPr>
          <a:xfrm>
            <a:off x="6130925" y="2101850"/>
            <a:ext cx="469900" cy="407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81" name="Прямоугольник 80">
            <a:hlinkClick r:id="rId26" action="ppaction://hlinksldjump"/>
          </p:cNvPr>
          <p:cNvSpPr/>
          <p:nvPr/>
        </p:nvSpPr>
        <p:spPr>
          <a:xfrm>
            <a:off x="6172200" y="2617788"/>
            <a:ext cx="471488" cy="4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82" name="Прямоугольник 81">
            <a:hlinkClick r:id="rId27" action="ppaction://hlinksldjump"/>
          </p:cNvPr>
          <p:cNvSpPr/>
          <p:nvPr/>
        </p:nvSpPr>
        <p:spPr>
          <a:xfrm>
            <a:off x="6135688" y="3119438"/>
            <a:ext cx="471487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83" name="Прямоугольник 82">
            <a:hlinkClick r:id="rId28" action="ppaction://hlinksldjump"/>
          </p:cNvPr>
          <p:cNvSpPr/>
          <p:nvPr/>
        </p:nvSpPr>
        <p:spPr>
          <a:xfrm>
            <a:off x="6154738" y="3981450"/>
            <a:ext cx="469900" cy="1141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84" name="Прямоугольник 83">
            <a:hlinkClick r:id="rId29" action="ppaction://hlinksldjump"/>
          </p:cNvPr>
          <p:cNvSpPr/>
          <p:nvPr/>
        </p:nvSpPr>
        <p:spPr>
          <a:xfrm>
            <a:off x="6143625" y="5257800"/>
            <a:ext cx="469900" cy="1141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sp>
        <p:nvSpPr>
          <p:cNvPr id="21587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86" name="Прямоугольник 85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1520032" y="1064628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Прямоугольник 87"/>
          <p:cNvSpPr/>
          <p:nvPr/>
        </p:nvSpPr>
        <p:spPr>
          <a:xfrm>
            <a:off x="414338" y="14414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2531" name="object 4"/>
          <p:cNvSpPr>
            <a:spLocks noChangeArrowheads="1"/>
          </p:cNvSpPr>
          <p:nvPr/>
        </p:nvSpPr>
        <p:spPr bwMode="auto">
          <a:xfrm>
            <a:off x="6300788" y="5320637"/>
            <a:ext cx="2843212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dirty="0" smtClean="0">
              <a:solidFill>
                <a:srgbClr val="000000"/>
              </a:solidFill>
              <a:latin typeface="VOFWLN+Arial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Фото 1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1-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разовые </a:t>
            </a:r>
            <a:endParaRPr lang="ru-RU" altLang="ru-RU" sz="1600" b="1" dirty="0" smtClean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err="1" smtClean="0">
                <a:solidFill>
                  <a:srgbClr val="000000"/>
                </a:solidFill>
                <a:latin typeface="NSRLBS+Arial,Bold"/>
              </a:rPr>
              <a:t>ѐмкости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Отсос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,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Газ/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Вода для 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1-канального эндоскопа</a:t>
            </a: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2" name="Прямоугольник 1">
            <a:hlinkClick r:id="rId4" action="ppaction://hlinksldjump"/>
          </p:cNvPr>
          <p:cNvSpPr/>
          <p:nvPr/>
        </p:nvSpPr>
        <p:spPr>
          <a:xfrm>
            <a:off x="379413" y="393700"/>
            <a:ext cx="5921375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2534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4"/>
          <p:cNvSpPr>
            <a:spLocks noChangeArrowheads="1"/>
          </p:cNvSpPr>
          <p:nvPr/>
        </p:nvSpPr>
        <p:spPr bwMode="auto">
          <a:xfrm>
            <a:off x="1587" y="904875"/>
            <a:ext cx="91678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2. Бизнес </a:t>
            </a:r>
            <a:r>
              <a:rPr lang="lv-LV" altLang="ru-RU" sz="1600" b="1" dirty="0" smtClean="0">
                <a:solidFill>
                  <a:srgbClr val="000000"/>
                </a:solidFill>
                <a:latin typeface="NSRLBS+Arial,Bold"/>
              </a:rPr>
              <a:t>Olympus </a:t>
            </a:r>
            <a:r>
              <a:rPr lang="lv-LV" altLang="ru-RU" sz="1600" b="1" dirty="0" smtClean="0">
                <a:solidFill>
                  <a:srgbClr val="000000"/>
                </a:solidFill>
                <a:latin typeface="VOFWLN+Arial"/>
              </a:rPr>
              <a:t>Corp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и инфицирование пациентов его эндоскопами</a:t>
            </a:r>
            <a:endParaRPr lang="ru-RU" altLang="ru-RU" sz="1600" b="1" i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099" name="object 5"/>
          <p:cNvSpPr>
            <a:spLocks noChangeArrowheads="1"/>
          </p:cNvSpPr>
          <p:nvPr/>
        </p:nvSpPr>
        <p:spPr bwMode="auto">
          <a:xfrm>
            <a:off x="3009900" y="2628517"/>
            <a:ext cx="5776913" cy="403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0163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50"/>
              </a:lnSpc>
              <a:spcBef>
                <a:spcPts val="600"/>
              </a:spcBef>
            </a:pPr>
            <a:r>
              <a:rPr lang="ru-RU" altLang="ru-RU" sz="1600" dirty="0" smtClean="0">
                <a:latin typeface="Arial" panose="020B0604020202020204" pitchFamily="34" charset="0"/>
              </a:rPr>
              <a:t>Гибкие </a:t>
            </a:r>
            <a:r>
              <a:rPr lang="ru-RU" altLang="ru-RU" sz="1600" dirty="0">
                <a:latin typeface="Arial" panose="020B0604020202020204" pitchFamily="34" charset="0"/>
              </a:rPr>
              <a:t>эндоскопы переносят более 300 инфекций </a:t>
            </a:r>
            <a:r>
              <a:rPr lang="lv-LV" altLang="ru-RU" sz="1600" dirty="0" smtClean="0">
                <a:latin typeface="Arial" panose="020B0604020202020204" pitchFamily="34" charset="0"/>
                <a:hlinkClick r:id="rId3"/>
              </a:rPr>
              <a:t>[4]</a:t>
            </a:r>
            <a:r>
              <a:rPr lang="ru-RU" altLang="ru-RU" sz="1600" dirty="0">
                <a:latin typeface="Arial" panose="020B0604020202020204" pitchFamily="34" charset="0"/>
              </a:rPr>
              <a:t>, в их числе вирусы гепатита В, С, ВИЧ,</a:t>
            </a:r>
            <a:r>
              <a:rPr lang="en-US" altLang="ru-RU" sz="1600" dirty="0">
                <a:latin typeface="Arial" panose="020B0604020202020204" pitchFamily="34" charset="0"/>
              </a:rPr>
              <a:t> </a:t>
            </a:r>
            <a:r>
              <a:rPr lang="ru-RU" altLang="ru-RU" sz="1600" dirty="0">
                <a:latin typeface="Arial" panose="020B0604020202020204" pitchFamily="34" charset="0"/>
              </a:rPr>
              <a:t>смертельная карбапенем-резистентная </a:t>
            </a:r>
            <a:r>
              <a:rPr lang="ru-RU" altLang="ru-RU" sz="1600" dirty="0" err="1">
                <a:latin typeface="Arial" panose="020B0604020202020204" pitchFamily="34" charset="0"/>
              </a:rPr>
              <a:t>энтеробактерия</a:t>
            </a:r>
            <a:r>
              <a:rPr lang="ru-RU" altLang="ru-RU" sz="1600" dirty="0">
                <a:latin typeface="Arial" panose="020B0604020202020204" pitchFamily="34" charset="0"/>
              </a:rPr>
              <a:t> </a:t>
            </a:r>
            <a:r>
              <a:rPr lang="ru-RU" altLang="ru-RU" sz="1600" dirty="0" smtClean="0">
                <a:latin typeface="Arial" panose="020B0604020202020204" pitchFamily="34" charset="0"/>
                <a:hlinkClick r:id="rId4"/>
              </a:rPr>
              <a:t>[</a:t>
            </a:r>
            <a:r>
              <a:rPr lang="lv-LV" altLang="ru-RU" sz="1600" dirty="0" smtClean="0">
                <a:latin typeface="Arial" panose="020B0604020202020204" pitchFamily="34" charset="0"/>
                <a:hlinkClick r:id="rId4"/>
              </a:rPr>
              <a:t>5</a:t>
            </a:r>
            <a:r>
              <a:rPr lang="ru-RU" altLang="ru-RU" sz="1600" dirty="0" smtClean="0">
                <a:latin typeface="Arial" panose="020B0604020202020204" pitchFamily="34" charset="0"/>
                <a:hlinkClick r:id="rId4"/>
              </a:rPr>
              <a:t>]</a:t>
            </a:r>
            <a:r>
              <a:rPr lang="ru-RU" altLang="ru-RU" sz="1600" dirty="0" smtClean="0">
                <a:latin typeface="Arial" panose="020B0604020202020204" pitchFamily="34" charset="0"/>
              </a:rPr>
              <a:t>, </a:t>
            </a:r>
            <a:r>
              <a:rPr lang="ru-RU" altLang="ru-RU" sz="1600" dirty="0">
                <a:latin typeface="Arial" panose="020B0604020202020204" pitchFamily="34" charset="0"/>
              </a:rPr>
              <a:t>другие суперинфекции.</a:t>
            </a:r>
            <a:r>
              <a:rPr lang="lv-LV" altLang="ru-RU" sz="1600" dirty="0">
                <a:latin typeface="Arial" panose="020B0604020202020204" pitchFamily="34" charset="0"/>
              </a:rPr>
              <a:t> </a:t>
            </a:r>
            <a:r>
              <a:rPr lang="ru-RU" altLang="ru-RU" sz="1600" dirty="0" smtClean="0">
                <a:latin typeface="Arial" panose="020B0604020202020204" pitchFamily="34" charset="0"/>
              </a:rPr>
              <a:t>Чаще </a:t>
            </a:r>
            <a:r>
              <a:rPr lang="ru-RU" altLang="ru-RU" sz="1600" dirty="0">
                <a:latin typeface="Arial" panose="020B0604020202020204" pitchFamily="34" charset="0"/>
              </a:rPr>
              <a:t>всего передается гепатит С, но спустя месяцы доказать его связь с </a:t>
            </a:r>
            <a:r>
              <a:rPr lang="ru-RU" altLang="ru-RU" sz="1600" dirty="0" smtClean="0">
                <a:latin typeface="Arial" panose="020B0604020202020204" pitchFamily="34" charset="0"/>
              </a:rPr>
              <a:t>гибкой эндоскопией </a:t>
            </a:r>
            <a:r>
              <a:rPr lang="ru-RU" altLang="ru-RU" sz="1600" dirty="0">
                <a:latin typeface="Arial" panose="020B0604020202020204" pitchFamily="34" charset="0"/>
              </a:rPr>
              <a:t>трудно</a:t>
            </a:r>
            <a:r>
              <a:rPr lang="lv-LV" altLang="ru-RU" sz="1600" dirty="0">
                <a:latin typeface="Arial" panose="020B0604020202020204" pitchFamily="34" charset="0"/>
              </a:rPr>
              <a:t>.</a:t>
            </a:r>
            <a:r>
              <a:rPr lang="ru-RU" altLang="ru-RU" sz="1600" dirty="0">
                <a:latin typeface="Arial" panose="020B0604020202020204" pitchFamily="34" charset="0"/>
              </a:rPr>
              <a:t> В зону потенциально инфицированных и заболевших в результате </a:t>
            </a:r>
            <a:r>
              <a:rPr lang="ru-RU" altLang="ru-RU" sz="1600" b="1" dirty="0">
                <a:latin typeface="Arial" panose="020B0604020202020204" pitchFamily="34" charset="0"/>
              </a:rPr>
              <a:t>ПИ</a:t>
            </a:r>
            <a:r>
              <a:rPr lang="ru-RU" altLang="ru-RU" sz="1600" dirty="0">
                <a:latin typeface="Arial" panose="020B0604020202020204" pitchFamily="34" charset="0"/>
              </a:rPr>
              <a:t> только в США и только с 2013 г. </a:t>
            </a:r>
            <a:r>
              <a:rPr lang="ru-RU" altLang="ru-RU" sz="1600" dirty="0" smtClean="0">
                <a:latin typeface="Arial" panose="020B0604020202020204" pitchFamily="34" charset="0"/>
              </a:rPr>
              <a:t>попали </a:t>
            </a:r>
            <a:r>
              <a:rPr lang="ru-RU" altLang="ru-RU" sz="1600" dirty="0">
                <a:latin typeface="Arial" panose="020B0604020202020204" pitchFamily="34" charset="0"/>
              </a:rPr>
              <a:t>тысячи пациентов </a:t>
            </a:r>
            <a:r>
              <a:rPr lang="ru-RU" altLang="ru-RU" sz="1600" dirty="0">
                <a:solidFill>
                  <a:schemeClr val="tx2"/>
                </a:solidFill>
                <a:latin typeface="Arial" panose="020B0604020202020204" pitchFamily="34" charset="0"/>
              </a:rPr>
              <a:t>(см. слайды 14-16)</a:t>
            </a:r>
            <a:r>
              <a:rPr lang="ru-RU" altLang="ru-RU" sz="1600" dirty="0">
                <a:latin typeface="Arial" panose="020B0604020202020204" pitchFamily="34" charset="0"/>
              </a:rPr>
              <a:t>, а сколько их </a:t>
            </a:r>
            <a:r>
              <a:rPr lang="ru-RU" altLang="ru-RU" sz="1600" dirty="0" smtClean="0">
                <a:latin typeface="Arial" panose="020B0604020202020204" pitchFamily="34" charset="0"/>
              </a:rPr>
              <a:t>было по </a:t>
            </a:r>
            <a:r>
              <a:rPr lang="ru-RU" altLang="ru-RU" sz="1600" dirty="0">
                <a:latin typeface="Arial" panose="020B0604020202020204" pitchFamily="34" charset="0"/>
              </a:rPr>
              <a:t>всему миру</a:t>
            </a:r>
            <a:r>
              <a:rPr lang="ru-RU" altLang="ru-RU" sz="1600" dirty="0" smtClean="0">
                <a:latin typeface="Arial" panose="020B0604020202020204" pitchFamily="34" charset="0"/>
              </a:rPr>
              <a:t> </a:t>
            </a:r>
            <a:r>
              <a:rPr lang="ru-RU" altLang="ru-RU" sz="1600" dirty="0">
                <a:latin typeface="Arial" panose="020B0604020202020204" pitchFamily="34" charset="0"/>
              </a:rPr>
              <a:t>в течение 60-и </a:t>
            </a:r>
            <a:r>
              <a:rPr lang="ru-RU" altLang="ru-RU" sz="1600" dirty="0" smtClean="0">
                <a:latin typeface="Arial" panose="020B0604020202020204" pitchFamily="34" charset="0"/>
              </a:rPr>
              <a:t>лет?! </a:t>
            </a:r>
          </a:p>
          <a:p>
            <a:pPr algn="just" eaLnBrk="1" hangingPunct="1">
              <a:lnSpc>
                <a:spcPts val="1750"/>
              </a:lnSpc>
              <a:spcBef>
                <a:spcPts val="500"/>
              </a:spcBef>
            </a:pPr>
            <a:r>
              <a:rPr lang="ru-RU" altLang="ru-RU" sz="1600" dirty="0" smtClean="0">
                <a:latin typeface="Arial" panose="020B0604020202020204" pitchFamily="34" charset="0"/>
              </a:rPr>
              <a:t>До 2015 г. </a:t>
            </a:r>
            <a:r>
              <a:rPr lang="ru-RU" altLang="ru-RU" sz="1600" b="1" dirty="0" smtClean="0">
                <a:latin typeface="Arial" panose="020B0604020202020204" pitchFamily="34" charset="0"/>
              </a:rPr>
              <a:t>ПИ</a:t>
            </a:r>
            <a:r>
              <a:rPr lang="ru-RU" altLang="ru-RU" sz="1600" dirty="0" smtClean="0">
                <a:latin typeface="Arial" panose="020B0604020202020204" pitchFamily="34" charset="0"/>
              </a:rPr>
              <a:t> считалось исключительно браком работы медперсонала </a:t>
            </a:r>
            <a:r>
              <a:rPr lang="ru-RU" altLang="ru-RU" sz="1600" dirty="0">
                <a:solidFill>
                  <a:schemeClr val="tx2"/>
                </a:solidFill>
                <a:latin typeface="QQQNFE+Arial"/>
              </a:rPr>
              <a:t>[6-12</a:t>
            </a:r>
            <a:r>
              <a:rPr lang="ru-RU" altLang="ru-RU" sz="1600" dirty="0" smtClean="0">
                <a:solidFill>
                  <a:schemeClr val="tx2"/>
                </a:solidFill>
                <a:latin typeface="QQQNFE+Arial"/>
              </a:rPr>
              <a:t>]</a:t>
            </a:r>
            <a:r>
              <a:rPr lang="ru-RU" altLang="ru-RU" sz="1600" dirty="0" smtClean="0">
                <a:latin typeface="Arial" panose="020B0604020202020204" pitchFamily="34" charset="0"/>
              </a:rPr>
              <a:t>. Например</a:t>
            </a:r>
            <a:r>
              <a:rPr lang="ru-RU" altLang="ru-RU" sz="1600" dirty="0">
                <a:latin typeface="Arial" panose="020B0604020202020204" pitchFamily="34" charset="0"/>
              </a:rPr>
              <a:t>,</a:t>
            </a:r>
            <a:r>
              <a:rPr lang="ru-RU" altLang="ru-RU" sz="1600" dirty="0">
                <a:latin typeface="VOFWLN+Arial"/>
              </a:rPr>
              <a:t> в 2013 г. </a:t>
            </a:r>
            <a:r>
              <a:rPr lang="ru-RU" altLang="ru-RU" sz="1600" dirty="0" smtClean="0">
                <a:latin typeface="VOFWLN+Arial"/>
              </a:rPr>
              <a:t>владельца эндоскопической клиники </a:t>
            </a:r>
            <a:r>
              <a:rPr lang="ru-RU" altLang="ru-RU" sz="1600" dirty="0">
                <a:latin typeface="VOFWLN+Arial"/>
              </a:rPr>
              <a:t>обвинили по </a:t>
            </a:r>
            <a:r>
              <a:rPr lang="ru-RU" altLang="ru-RU" sz="1600" dirty="0">
                <a:latin typeface="Arial,Bold"/>
              </a:rPr>
              <a:t>уголовной статье, включающей убийство 2-го уровня, </a:t>
            </a:r>
            <a:r>
              <a:rPr lang="ru-RU" altLang="ru-RU" sz="1600" dirty="0">
                <a:latin typeface="Arial" panose="020B0604020202020204" pitchFamily="34" charset="0"/>
              </a:rPr>
              <a:t>за</a:t>
            </a:r>
            <a:r>
              <a:rPr lang="en-US" altLang="ru-RU" sz="1600" dirty="0">
                <a:latin typeface="Arial" panose="020B0604020202020204" pitchFamily="34" charset="0"/>
              </a:rPr>
              <a:t> </a:t>
            </a:r>
            <a:r>
              <a:rPr lang="ru-RU" altLang="ru-RU" sz="1600" dirty="0">
                <a:latin typeface="Arial" panose="020B0604020202020204" pitchFamily="34" charset="0"/>
              </a:rPr>
              <a:t>вспышку гепатита С в 2007 г. </a:t>
            </a:r>
            <a:r>
              <a:rPr lang="ru-RU" altLang="ru-RU" sz="1600" dirty="0" smtClean="0">
                <a:latin typeface="Arial" panose="020B0604020202020204" pitchFamily="34" charset="0"/>
                <a:hlinkClick r:id="rId5"/>
              </a:rPr>
              <a:t>[</a:t>
            </a:r>
            <a:r>
              <a:rPr lang="lv-LV" altLang="ru-RU" sz="1600" dirty="0" smtClean="0">
                <a:latin typeface="Arial" panose="020B0604020202020204" pitchFamily="34" charset="0"/>
                <a:hlinkClick r:id="rId5"/>
              </a:rPr>
              <a:t>13</a:t>
            </a:r>
            <a:r>
              <a:rPr lang="ru-RU" altLang="ru-RU" sz="1600" dirty="0" smtClean="0">
                <a:latin typeface="Arial" panose="020B0604020202020204" pitchFamily="34" charset="0"/>
                <a:hlinkClick r:id="rId5"/>
              </a:rPr>
              <a:t>]</a:t>
            </a:r>
            <a:r>
              <a:rPr lang="ru-RU" altLang="ru-RU" sz="1600" dirty="0" smtClean="0">
                <a:latin typeface="Arial" panose="020B0604020202020204" pitchFamily="34" charset="0"/>
              </a:rPr>
              <a:t>. Однако 25 июля 2017 </a:t>
            </a:r>
            <a:r>
              <a:rPr lang="ru-RU" altLang="ru-RU" sz="1600" dirty="0">
                <a:latin typeface="Arial" panose="020B0604020202020204" pitchFamily="34" charset="0"/>
              </a:rPr>
              <a:t>присяжные штата Вашингтон </a:t>
            </a:r>
            <a:r>
              <a:rPr lang="ru-RU" altLang="ru-RU" sz="1600" dirty="0" smtClean="0">
                <a:latin typeface="Arial" panose="020B0604020202020204" pitchFamily="34" charset="0"/>
              </a:rPr>
              <a:t>нарушили традицию</a:t>
            </a:r>
            <a:r>
              <a:rPr lang="ru-RU" altLang="ru-RU" sz="1600" dirty="0">
                <a:latin typeface="Arial" panose="020B0604020202020204" pitchFamily="34" charset="0"/>
              </a:rPr>
              <a:t> </a:t>
            </a:r>
            <a:r>
              <a:rPr lang="ru-RU" altLang="ru-RU" sz="1600" dirty="0" smtClean="0">
                <a:latin typeface="Arial" panose="020B0604020202020204" pitchFamily="34" charset="0"/>
              </a:rPr>
              <a:t>и приговорили </a:t>
            </a:r>
            <a:r>
              <a:rPr lang="lv-LV" altLang="ru-RU" sz="1600" dirty="0" smtClean="0">
                <a:latin typeface="Arial" panose="020B0604020202020204" pitchFamily="34" charset="0"/>
              </a:rPr>
              <a:t>Olympus</a:t>
            </a:r>
            <a:r>
              <a:rPr lang="ru-RU" altLang="ru-RU" sz="1600" dirty="0" smtClean="0">
                <a:latin typeface="Arial" panose="020B0604020202020204" pitchFamily="34" charset="0"/>
              </a:rPr>
              <a:t> </a:t>
            </a:r>
            <a:r>
              <a:rPr lang="lv-LV" altLang="ru-RU" sz="1600" dirty="0">
                <a:latin typeface="VOFWLN+Arial"/>
              </a:rPr>
              <a:t>Corp</a:t>
            </a:r>
            <a:r>
              <a:rPr lang="ru-RU" altLang="ru-RU" sz="1600" dirty="0" smtClean="0">
                <a:latin typeface="VOFWLN+Arial"/>
              </a:rPr>
              <a:t>. </a:t>
            </a:r>
            <a:r>
              <a:rPr lang="ru-RU" altLang="ru-RU" sz="1600" dirty="0" smtClean="0">
                <a:latin typeface="Arial" panose="020B0604020202020204" pitchFamily="34" charset="0"/>
              </a:rPr>
              <a:t>к выплате </a:t>
            </a:r>
            <a:r>
              <a:rPr lang="ru-RU" altLang="ru-RU" sz="1600" dirty="0">
                <a:latin typeface="Arial" panose="020B0604020202020204" pitchFamily="34" charset="0"/>
              </a:rPr>
              <a:t>больнице в Сиэтле </a:t>
            </a:r>
            <a:r>
              <a:rPr lang="lv-LV" altLang="ru-RU" sz="1600" dirty="0">
                <a:latin typeface="Arial" panose="020B0604020202020204" pitchFamily="34" charset="0"/>
              </a:rPr>
              <a:t>$</a:t>
            </a:r>
            <a:r>
              <a:rPr lang="ru-RU" altLang="ru-RU" sz="1600" dirty="0">
                <a:latin typeface="Arial" panose="020B0604020202020204" pitchFamily="34" charset="0"/>
              </a:rPr>
              <a:t>6,6 млн</a:t>
            </a:r>
            <a:r>
              <a:rPr lang="ru-RU" altLang="ru-RU" sz="1600" dirty="0" smtClean="0">
                <a:latin typeface="Arial" panose="020B0604020202020204" pitchFamily="34" charset="0"/>
              </a:rPr>
              <a:t>., а семье </a:t>
            </a:r>
            <a:r>
              <a:rPr lang="ru-RU" altLang="ru-RU" sz="1600" dirty="0">
                <a:latin typeface="Arial" panose="020B0604020202020204" pitchFamily="34" charset="0"/>
              </a:rPr>
              <a:t>умершего – </a:t>
            </a:r>
            <a:r>
              <a:rPr lang="ru-RU" altLang="ru-RU" sz="1600" dirty="0">
                <a:latin typeface="QQQNFE+Arial"/>
              </a:rPr>
              <a:t>$1 млн.</a:t>
            </a:r>
            <a:r>
              <a:rPr lang="lv-LV" altLang="ru-RU" sz="1600" dirty="0">
                <a:latin typeface="Arial" panose="020B0604020202020204" pitchFamily="34" charset="0"/>
              </a:rPr>
              <a:t> </a:t>
            </a:r>
            <a:r>
              <a:rPr lang="ru-RU" altLang="ru-RU" sz="1600" dirty="0" smtClean="0">
                <a:latin typeface="Arial" panose="020B0604020202020204" pitchFamily="34" charset="0"/>
                <a:hlinkClick r:id="rId6"/>
              </a:rPr>
              <a:t>[</a:t>
            </a:r>
            <a:r>
              <a:rPr lang="lv-LV" altLang="ru-RU" sz="1600" dirty="0" smtClean="0">
                <a:latin typeface="Arial" panose="020B0604020202020204" pitchFamily="34" charset="0"/>
                <a:hlinkClick r:id="rId6"/>
              </a:rPr>
              <a:t>14</a:t>
            </a:r>
            <a:r>
              <a:rPr lang="ru-RU" altLang="ru-RU" sz="1600" dirty="0" smtClean="0">
                <a:latin typeface="Arial" panose="020B0604020202020204" pitchFamily="34" charset="0"/>
                <a:hlinkClick r:id="rId6"/>
              </a:rPr>
              <a:t>]</a:t>
            </a:r>
            <a:r>
              <a:rPr lang="ru-RU" altLang="ru-RU" sz="1600" dirty="0" smtClean="0">
                <a:latin typeface="Arial" panose="020B0604020202020204" pitchFamily="34" charset="0"/>
              </a:rPr>
              <a:t>. </a:t>
            </a:r>
            <a:r>
              <a:rPr lang="ru-RU" altLang="ru-RU" sz="1600" dirty="0" smtClean="0">
                <a:latin typeface="VOFWLN+Arial"/>
              </a:rPr>
              <a:t> </a:t>
            </a:r>
            <a:r>
              <a:rPr lang="ru-RU" altLang="ru-RU" sz="1600" dirty="0" smtClean="0">
                <a:latin typeface="Arial" panose="020B0604020202020204" pitchFamily="34" charset="0"/>
              </a:rPr>
              <a:t> 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100" name="object 11"/>
          <p:cNvSpPr>
            <a:spLocks noChangeArrowheads="1"/>
          </p:cNvSpPr>
          <p:nvPr/>
        </p:nvSpPr>
        <p:spPr bwMode="auto">
          <a:xfrm>
            <a:off x="8828088" y="6488113"/>
            <a:ext cx="179387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2</a:t>
            </a:r>
          </a:p>
        </p:txBody>
      </p:sp>
      <p:sp>
        <p:nvSpPr>
          <p:cNvPr id="4101" name="TextBox 11"/>
          <p:cNvSpPr txBox="1">
            <a:spLocks noChangeArrowheads="1"/>
          </p:cNvSpPr>
          <p:nvPr/>
        </p:nvSpPr>
        <p:spPr bwMode="auto">
          <a:xfrm>
            <a:off x="379413" y="6549860"/>
            <a:ext cx="3581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dirty="0">
                <a:solidFill>
                  <a:srgbClr val="FF0066"/>
                </a:solidFill>
              </a:rPr>
              <a:t>©</a:t>
            </a:r>
            <a:r>
              <a:rPr lang="en-US" altLang="ru-RU" sz="1200" dirty="0">
                <a:solidFill>
                  <a:srgbClr val="FF0066"/>
                </a:solidFill>
              </a:rPr>
              <a:t> </a:t>
            </a:r>
            <a:r>
              <a:rPr lang="ru-RU" altLang="ru-RU" sz="1200" dirty="0">
                <a:solidFill>
                  <a:srgbClr val="FF0066"/>
                </a:solidFill>
              </a:rPr>
              <a:t>Ссылка на </a:t>
            </a:r>
            <a:r>
              <a:rPr lang="en-US" altLang="ru-RU" sz="1200" dirty="0">
                <a:solidFill>
                  <a:srgbClr val="FF0066"/>
                </a:solidFill>
                <a:hlinkClick r:id="rId7"/>
              </a:rPr>
              <a:t>www.coloncancer.lv</a:t>
            </a:r>
            <a:r>
              <a:rPr lang="en-US" altLang="ru-RU" sz="1200" dirty="0">
                <a:solidFill>
                  <a:srgbClr val="FF0066"/>
                </a:solidFill>
              </a:rPr>
              <a:t> </a:t>
            </a:r>
            <a:r>
              <a:rPr lang="ru-RU" alt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altLang="ru-RU" sz="1200" dirty="0">
              <a:solidFill>
                <a:srgbClr val="FF0066"/>
              </a:solidFill>
            </a:endParaRPr>
          </a:p>
        </p:txBody>
      </p:sp>
      <p:sp>
        <p:nvSpPr>
          <p:cNvPr id="4102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4103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201025" y="477838"/>
            <a:ext cx="763588" cy="2317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105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 dirty="0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 dirty="0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pic>
        <p:nvPicPr>
          <p:cNvPr id="4106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8" y="2700391"/>
            <a:ext cx="2455862" cy="375955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Прямоугольник 2"/>
          <p:cNvSpPr>
            <a:spLocks noChangeArrowheads="1"/>
          </p:cNvSpPr>
          <p:nvPr/>
        </p:nvSpPr>
        <p:spPr bwMode="auto">
          <a:xfrm>
            <a:off x="400050" y="1221045"/>
            <a:ext cx="83883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50"/>
              </a:lnSpc>
            </a:pPr>
            <a:r>
              <a:rPr lang="ru-RU" altLang="ru-RU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Гибкая </a:t>
            </a:r>
            <a:r>
              <a:rPr lang="ru-RU" altLang="ru-RU" sz="1600" dirty="0" smtClean="0">
                <a:latin typeface="Arial" panose="020B0604020202020204" pitchFamily="34" charset="0"/>
              </a:rPr>
              <a:t>эндоскопия лидирует в </a:t>
            </a:r>
            <a:r>
              <a:rPr lang="ru-RU" altLang="ru-RU" sz="1600" dirty="0">
                <a:latin typeface="Arial" panose="020B0604020202020204" pitchFamily="34" charset="0"/>
              </a:rPr>
              <a:t>списке 10-и самых </a:t>
            </a:r>
            <a:r>
              <a:rPr lang="ru-RU" altLang="ru-RU" sz="1600" dirty="0" smtClean="0">
                <a:latin typeface="Arial" panose="020B0604020202020204" pitchFamily="34" charset="0"/>
              </a:rPr>
              <a:t>опасных </a:t>
            </a:r>
            <a:r>
              <a:rPr lang="ru-RU" altLang="ru-RU" sz="1600" dirty="0">
                <a:latin typeface="Arial" panose="020B0604020202020204" pitchFamily="34" charset="0"/>
              </a:rPr>
              <a:t>медицинских </a:t>
            </a:r>
            <a:r>
              <a:rPr lang="ru-RU" altLang="ru-RU" sz="1600" dirty="0" smtClean="0">
                <a:latin typeface="Arial" panose="020B0604020202020204" pitchFamily="34" charset="0"/>
              </a:rPr>
              <a:t>практик, </a:t>
            </a:r>
            <a:r>
              <a:rPr lang="ru-RU" altLang="ru-RU" sz="1600" dirty="0">
                <a:latin typeface="Arial" panose="020B0604020202020204" pitchFamily="34" charset="0"/>
              </a:rPr>
              <a:t>ежегодно определяемых институтом ECR</a:t>
            </a:r>
            <a:r>
              <a:rPr lang="lv-LV" altLang="ru-RU" sz="1600" dirty="0">
                <a:latin typeface="Arial" panose="020B0604020202020204" pitchFamily="34" charset="0"/>
              </a:rPr>
              <a:t>I</a:t>
            </a:r>
            <a:r>
              <a:rPr lang="ru-RU" altLang="ru-RU" sz="1600" dirty="0">
                <a:latin typeface="Arial" panose="020B0604020202020204" pitchFamily="34" charset="0"/>
              </a:rPr>
              <a:t> (</a:t>
            </a:r>
            <a:r>
              <a:rPr lang="lv-LV" altLang="ru-RU" sz="1600" dirty="0">
                <a:latin typeface="Arial" panose="020B0604020202020204" pitchFamily="34" charset="0"/>
              </a:rPr>
              <a:t>USA</a:t>
            </a:r>
            <a:r>
              <a:rPr lang="ru-RU" altLang="ru-RU" sz="1600" dirty="0">
                <a:latin typeface="Arial" panose="020B0604020202020204" pitchFamily="34" charset="0"/>
              </a:rPr>
              <a:t>); вот ее места начиная с 2010 г.: </a:t>
            </a:r>
            <a:r>
              <a:rPr lang="ru-RU" altLang="ru-RU" sz="1600" b="1" dirty="0">
                <a:latin typeface="Arial" panose="020B0604020202020204" pitchFamily="34" charset="0"/>
              </a:rPr>
              <a:t>1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3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4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8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6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4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1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2</a:t>
            </a:r>
            <a:r>
              <a:rPr lang="ru-RU" altLang="ru-RU" sz="1600" dirty="0">
                <a:latin typeface="Arial" panose="020B0604020202020204" pitchFamily="34" charset="0"/>
              </a:rPr>
              <a:t>-е, </a:t>
            </a:r>
            <a:r>
              <a:rPr lang="ru-RU" altLang="ru-RU" sz="1600" b="1" dirty="0">
                <a:latin typeface="Arial" panose="020B0604020202020204" pitchFamily="34" charset="0"/>
              </a:rPr>
              <a:t>2</a:t>
            </a:r>
            <a:r>
              <a:rPr lang="ru-RU" altLang="ru-RU" sz="1600" dirty="0">
                <a:latin typeface="Arial" panose="020B0604020202020204" pitchFamily="34" charset="0"/>
              </a:rPr>
              <a:t>-е </a:t>
            </a:r>
            <a:r>
              <a:rPr lang="ru-RU" altLang="ru-RU" sz="1600" dirty="0">
                <a:latin typeface="Arial" panose="020B0604020202020204" pitchFamily="34" charset="0"/>
                <a:hlinkClick r:id="rId10"/>
              </a:rPr>
              <a:t>[2</a:t>
            </a:r>
            <a:r>
              <a:rPr lang="ru-RU" altLang="ru-RU" sz="1600" dirty="0" smtClean="0">
                <a:latin typeface="Arial" panose="020B0604020202020204" pitchFamily="34" charset="0"/>
                <a:hlinkClick r:id="rId10"/>
              </a:rPr>
              <a:t>]</a:t>
            </a:r>
            <a:r>
              <a:rPr lang="ru-RU" altLang="ru-RU" sz="1600" dirty="0" smtClean="0">
                <a:latin typeface="Arial" panose="020B0604020202020204" pitchFamily="34" charset="0"/>
              </a:rPr>
              <a:t>. Причина черного лидерства - в перекрестном инфицировании (</a:t>
            </a:r>
            <a:r>
              <a:rPr lang="ru-RU" altLang="ru-RU" sz="1600" b="1" dirty="0" smtClean="0">
                <a:latin typeface="Arial" panose="020B0604020202020204" pitchFamily="34" charset="0"/>
              </a:rPr>
              <a:t>ПИ</a:t>
            </a:r>
            <a:r>
              <a:rPr lang="ru-RU" altLang="ru-RU" sz="1600" dirty="0" smtClean="0">
                <a:latin typeface="Arial" panose="020B0604020202020204" pitchFamily="34" charset="0"/>
              </a:rPr>
              <a:t>) пациентов посредством гастро-, </a:t>
            </a:r>
            <a:r>
              <a:rPr lang="ru-RU" altLang="ru-RU" sz="1600" dirty="0" err="1" smtClean="0">
                <a:latin typeface="Arial" panose="020B0604020202020204" pitchFamily="34" charset="0"/>
              </a:rPr>
              <a:t>дуодено</a:t>
            </a:r>
            <a:r>
              <a:rPr lang="ru-RU" altLang="ru-RU" sz="1600" dirty="0" smtClean="0">
                <a:latin typeface="Arial" panose="020B0604020202020204" pitchFamily="34" charset="0"/>
              </a:rPr>
              <a:t>-, колоноскопов. Ситуация не меняется 60 лет и это при том, что м</a:t>
            </a:r>
            <a:r>
              <a:rPr lang="ru-RU" altLang="ru-RU" sz="1600" dirty="0" smtClean="0">
                <a:latin typeface="VOFWLN+Arial"/>
              </a:rPr>
              <a:t>ировой </a:t>
            </a:r>
            <a:r>
              <a:rPr lang="ru-RU" altLang="ru-RU" sz="1600" dirty="0">
                <a:latin typeface="VOFWLN+Arial"/>
              </a:rPr>
              <a:t>рынок </a:t>
            </a:r>
            <a:r>
              <a:rPr lang="ru-RU" altLang="ru-RU" sz="1600" dirty="0" smtClean="0">
                <a:latin typeface="VOFWLN+Arial"/>
              </a:rPr>
              <a:t>гибких аппаратов </a:t>
            </a:r>
            <a:r>
              <a:rPr lang="ru-RU" altLang="ru-RU" sz="1600" dirty="0" smtClean="0">
                <a:latin typeface="QQQNFE+Arial"/>
              </a:rPr>
              <a:t>$</a:t>
            </a:r>
            <a:r>
              <a:rPr lang="lv-LV" altLang="ru-RU" sz="1600" dirty="0" smtClean="0">
                <a:latin typeface="QQQNFE+Arial"/>
              </a:rPr>
              <a:t>2</a:t>
            </a:r>
            <a:r>
              <a:rPr lang="ru-RU" altLang="ru-RU" sz="1600" dirty="0" smtClean="0">
                <a:latin typeface="QQQNFE+Arial"/>
              </a:rPr>
              <a:t>,5 </a:t>
            </a:r>
            <a:r>
              <a:rPr lang="ru-RU" altLang="ru-RU" sz="1600" dirty="0">
                <a:latin typeface="VOFWLN+Arial"/>
              </a:rPr>
              <a:t>млрд</a:t>
            </a:r>
            <a:r>
              <a:rPr lang="ru-RU" altLang="ru-RU" sz="1600" dirty="0">
                <a:latin typeface="QQQNFE+Arial"/>
              </a:rPr>
              <a:t>., </a:t>
            </a:r>
            <a:r>
              <a:rPr lang="ru-RU" altLang="ru-RU" sz="1600" dirty="0">
                <a:latin typeface="VOFWLN+Arial"/>
              </a:rPr>
              <a:t>ежегодно растущий на </a:t>
            </a:r>
            <a:r>
              <a:rPr lang="ru-RU" altLang="ru-RU" sz="1600" dirty="0" smtClean="0">
                <a:latin typeface="VOFWLN+Arial"/>
              </a:rPr>
              <a:t>8-10</a:t>
            </a:r>
            <a:r>
              <a:rPr lang="ru-RU" altLang="ru-RU" sz="1600" dirty="0" smtClean="0">
                <a:latin typeface="QQQNFE+Arial"/>
              </a:rPr>
              <a:t>% </a:t>
            </a:r>
            <a:r>
              <a:rPr lang="ru-RU" altLang="ru-RU" sz="1600" dirty="0" smtClean="0">
                <a:latin typeface="QQQNFE+Arial"/>
                <a:hlinkClick r:id="rId11"/>
              </a:rPr>
              <a:t>[</a:t>
            </a:r>
            <a:r>
              <a:rPr lang="lv-LV" altLang="ru-RU" sz="1600" dirty="0" smtClean="0">
                <a:latin typeface="QQQNFE+Arial"/>
                <a:hlinkClick r:id="rId11"/>
              </a:rPr>
              <a:t>3</a:t>
            </a:r>
            <a:r>
              <a:rPr lang="ru-RU" altLang="ru-RU" sz="1600" dirty="0" smtClean="0">
                <a:latin typeface="QQQNFE+Arial"/>
                <a:hlinkClick r:id="rId11"/>
              </a:rPr>
              <a:t>]</a:t>
            </a:r>
            <a:r>
              <a:rPr lang="ru-RU" altLang="ru-RU" sz="1600" dirty="0" smtClean="0">
                <a:latin typeface="QQQNFE+Arial"/>
              </a:rPr>
              <a:t>. Л</a:t>
            </a:r>
            <a:r>
              <a:rPr lang="ru-RU" altLang="ru-RU" sz="1600" dirty="0" smtClean="0">
                <a:latin typeface="Arial" panose="020B0604020202020204" pitchFamily="34" charset="0"/>
              </a:rPr>
              <a:t>идер их производства  - </a:t>
            </a:r>
            <a:r>
              <a:rPr lang="lv-LV" altLang="ru-RU" sz="1600" dirty="0" smtClean="0">
                <a:latin typeface="VOFWLN+Arial"/>
              </a:rPr>
              <a:t>Olympus Corp</a:t>
            </a:r>
            <a:r>
              <a:rPr lang="ru-RU" altLang="ru-RU" sz="1600" dirty="0" smtClean="0">
                <a:latin typeface="VOFWLN+Arial"/>
              </a:rPr>
              <a:t>.</a:t>
            </a:r>
            <a:endParaRPr lang="ru-RU" altLang="ru-RU" sz="1600" strike="sngStrike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3555" name="object 4"/>
          <p:cNvSpPr>
            <a:spLocks noChangeArrowheads="1"/>
          </p:cNvSpPr>
          <p:nvPr/>
        </p:nvSpPr>
        <p:spPr bwMode="auto">
          <a:xfrm>
            <a:off x="0" y="6216038"/>
            <a:ext cx="9143999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Фото 2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1-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разовый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тройник для входа в канал 1-разового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1611313" y="1054100"/>
            <a:ext cx="5921375" cy="4751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3559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4579" name="object 3"/>
          <p:cNvSpPr>
            <a:spLocks noChangeArrowheads="1"/>
          </p:cNvSpPr>
          <p:nvPr/>
        </p:nvSpPr>
        <p:spPr bwMode="auto">
          <a:xfrm>
            <a:off x="6427788" y="393700"/>
            <a:ext cx="2581275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4580" name="object 4"/>
          <p:cNvSpPr>
            <a:spLocks noChangeArrowheads="1"/>
          </p:cNvSpPr>
          <p:nvPr/>
        </p:nvSpPr>
        <p:spPr bwMode="auto">
          <a:xfrm>
            <a:off x="0" y="5984261"/>
            <a:ext cx="926037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3</a:t>
            </a:r>
            <a:r>
              <a:rPr lang="ru-RU" altLang="ru-RU" sz="1400" dirty="0" smtClean="0">
                <a:solidFill>
                  <a:srgbClr val="000000"/>
                </a:solidFill>
                <a:latin typeface="VOFWLN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Стерильный 1-разовый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трубчатый компонент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с клапанами для 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8" name="Прямоугольник 7">
            <a:hlinkClick r:id="rId4" action="ppaction://hlinksldjump"/>
          </p:cNvPr>
          <p:cNvSpPr/>
          <p:nvPr/>
        </p:nvSpPr>
        <p:spPr>
          <a:xfrm>
            <a:off x="379413" y="393700"/>
            <a:ext cx="8369300" cy="5411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4584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5603" name="object 4"/>
          <p:cNvSpPr>
            <a:spLocks noChangeArrowheads="1"/>
          </p:cNvSpPr>
          <p:nvPr/>
        </p:nvSpPr>
        <p:spPr bwMode="auto">
          <a:xfrm>
            <a:off x="1" y="6011863"/>
            <a:ext cx="91440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4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1-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разовая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вставка для в выход канала 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1476375" y="908050"/>
            <a:ext cx="6119813" cy="496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5607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6627" name="object 4"/>
          <p:cNvSpPr>
            <a:spLocks noChangeArrowheads="1"/>
          </p:cNvSpPr>
          <p:nvPr/>
        </p:nvSpPr>
        <p:spPr bwMode="auto">
          <a:xfrm>
            <a:off x="5270257" y="5615636"/>
            <a:ext cx="3873743" cy="89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858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5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Дезинфицируемый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или 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1-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разовый обтюратор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4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прямого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выхода вставки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 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393700"/>
            <a:ext cx="5345112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6630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7651" name="object 4"/>
          <p:cNvSpPr>
            <a:spLocks noChangeArrowheads="1"/>
          </p:cNvSpPr>
          <p:nvPr/>
        </p:nvSpPr>
        <p:spPr bwMode="auto">
          <a:xfrm>
            <a:off x="5198963" y="5752410"/>
            <a:ext cx="3403600" cy="764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27063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6</a:t>
            </a: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Рукоятка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-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канального эндоскопа;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вид на опоры клапанов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379413" y="393700"/>
            <a:ext cx="5384800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7655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8675" name="object 4"/>
          <p:cNvSpPr>
            <a:spLocks noChangeArrowheads="1"/>
          </p:cNvSpPr>
          <p:nvPr/>
        </p:nvSpPr>
        <p:spPr bwMode="auto">
          <a:xfrm>
            <a:off x="3925888" y="5985623"/>
            <a:ext cx="503523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7.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Рукоятка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1-канального эндоскопа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;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           вид на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вход в канал</a:t>
            </a:r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393700"/>
            <a:ext cx="3400425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8678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29699" name="object 4"/>
          <p:cNvSpPr>
            <a:spLocks noChangeArrowheads="1"/>
          </p:cNvSpPr>
          <p:nvPr/>
        </p:nvSpPr>
        <p:spPr bwMode="auto">
          <a:xfrm>
            <a:off x="5228946" y="5472826"/>
            <a:ext cx="3911974" cy="67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8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Рукоятка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1-канального      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   эндоскопа; присоединены           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   1-разовый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компонентом </a:t>
            </a:r>
            <a:endParaRPr lang="ru-RU" altLang="ru-RU" sz="1600" b="1" dirty="0" smtClean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    и тройник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9700" name="object 5"/>
          <p:cNvSpPr>
            <a:spLocks noChangeArrowheads="1"/>
          </p:cNvSpPr>
          <p:nvPr/>
        </p:nvSpPr>
        <p:spPr bwMode="auto">
          <a:xfrm>
            <a:off x="5985164" y="6310378"/>
            <a:ext cx="3128674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379413" y="393700"/>
            <a:ext cx="4768850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29703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1"/>
          <p:cNvSpPr>
            <a:spLocks noChangeArrowheads="1"/>
          </p:cNvSpPr>
          <p:nvPr/>
        </p:nvSpPr>
        <p:spPr bwMode="auto">
          <a:xfrm>
            <a:off x="-1270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0723" name="object 4"/>
          <p:cNvSpPr>
            <a:spLocks noChangeArrowheads="1"/>
          </p:cNvSpPr>
          <p:nvPr/>
        </p:nvSpPr>
        <p:spPr bwMode="auto">
          <a:xfrm>
            <a:off x="0" y="6184900"/>
            <a:ext cx="9143999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9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Конец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вводимой части 1-канального эндоскопа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;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выход канала свободен</a:t>
            </a:r>
          </a:p>
        </p:txBody>
      </p:sp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908175" y="1073150"/>
            <a:ext cx="5256213" cy="480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0726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1747" name="object 4"/>
          <p:cNvSpPr>
            <a:spLocks noChangeArrowheads="1"/>
          </p:cNvSpPr>
          <p:nvPr/>
        </p:nvSpPr>
        <p:spPr bwMode="auto">
          <a:xfrm>
            <a:off x="0" y="5971475"/>
            <a:ext cx="9143999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10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Конец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вводимой части 1-канального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              эндоскопа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;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выход канала занят вставкой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403350" y="1412875"/>
            <a:ext cx="6359525" cy="403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1750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2771" name="object 4"/>
          <p:cNvSpPr>
            <a:spLocks noChangeArrowheads="1"/>
          </p:cNvSpPr>
          <p:nvPr/>
        </p:nvSpPr>
        <p:spPr bwMode="auto">
          <a:xfrm>
            <a:off x="4532313" y="5674659"/>
            <a:ext cx="4886325" cy="80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</a:t>
            </a:r>
            <a:r>
              <a:rPr lang="ru-RU" altLang="ru-RU" sz="1400" dirty="0" smtClean="0">
                <a:solidFill>
                  <a:srgbClr val="000000"/>
                </a:solidFill>
                <a:latin typeface="QQQNFE+Arial"/>
              </a:rPr>
              <a:t>11 .</a:t>
            </a:r>
            <a:r>
              <a:rPr lang="ru-RU" altLang="ru-RU" sz="1600" b="1" dirty="0">
                <a:solidFill>
                  <a:srgbClr val="000000"/>
                </a:solidFill>
                <a:latin typeface="QQQNFE+Arial"/>
              </a:rPr>
              <a:t>Рукоятка </a:t>
            </a:r>
            <a:r>
              <a:rPr lang="ru-RU" altLang="ru-RU" sz="1600" b="1" dirty="0" smtClean="0">
                <a:solidFill>
                  <a:srgbClr val="000000"/>
                </a:solidFill>
                <a:latin typeface="QQQNFE+Arial"/>
              </a:rPr>
              <a:t>с 1-разового эндоскопа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QQQNFE+Arial"/>
              </a:rPr>
              <a:t>            с 1-разовым компонентом; 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QQQNFE+Arial"/>
              </a:rPr>
              <a:t>           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в канале тройник и обтюратор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393700"/>
            <a:ext cx="4048125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2774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object 4"/>
          <p:cNvSpPr>
            <a:spLocks noChangeArrowheads="1"/>
          </p:cNvSpPr>
          <p:nvPr/>
        </p:nvSpPr>
        <p:spPr bwMode="auto">
          <a:xfrm>
            <a:off x="440488" y="896938"/>
            <a:ext cx="83661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3.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Мнимая дезинфекция гибких эндоскопов; суть дела и как быть</a:t>
            </a:r>
            <a:endParaRPr lang="ru-RU" altLang="ru-RU" sz="1600" b="1" dirty="0">
              <a:solidFill>
                <a:srgbClr val="FF0000"/>
              </a:solidFill>
              <a:latin typeface="NSRLBS+Arial,Bold"/>
            </a:endParaRPr>
          </a:p>
        </p:txBody>
      </p:sp>
      <p:sp>
        <p:nvSpPr>
          <p:cNvPr id="5125" name="object 5"/>
          <p:cNvSpPr>
            <a:spLocks noChangeArrowheads="1"/>
          </p:cNvSpPr>
          <p:nvPr/>
        </p:nvSpPr>
        <p:spPr bwMode="auto">
          <a:xfrm>
            <a:off x="384175" y="1251367"/>
            <a:ext cx="8405813" cy="55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ts val="60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Первые 4 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десятилетия гибкой эндоскопии сопровождались 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повсеместной мнимой дезинфекцией аппаратов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.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О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б этом в 2004 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г.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объявил W.A. </a:t>
            </a:r>
            <a:r>
              <a:rPr lang="ru-RU" altLang="ru-RU" sz="1600" dirty="0" err="1" smtClean="0">
                <a:solidFill>
                  <a:srgbClr val="000000"/>
                </a:solidFill>
                <a:latin typeface="Arial" pitchFamily="34" charset="0"/>
              </a:rPr>
              <a:t>Rutala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lv-LV" altLang="ru-RU" sz="1600" dirty="0" smtClean="0">
                <a:latin typeface="Arial" panose="020B0604020202020204" pitchFamily="34" charset="0"/>
                <a:hlinkClick r:id="rId3"/>
              </a:rPr>
              <a:t>[4</a:t>
            </a:r>
            <a:r>
              <a:rPr lang="lv-LV" altLang="ru-RU" sz="1600" dirty="0">
                <a:latin typeface="Arial" panose="020B0604020202020204" pitchFamily="34" charset="0"/>
                <a:hlinkClick r:id="rId3"/>
              </a:rPr>
              <a:t>]</a:t>
            </a:r>
            <a:r>
              <a:rPr lang="ru-RU" altLang="ru-RU" sz="1600" dirty="0" smtClean="0">
                <a:latin typeface="Arial" pitchFamily="34" charset="0"/>
              </a:rPr>
              <a:t>.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ru-RU" altLang="ru-RU" sz="1600" dirty="0" smtClean="0">
                <a:latin typeface="Arial" pitchFamily="34" charset="0"/>
              </a:rPr>
              <a:t>В </a:t>
            </a:r>
            <a:r>
              <a:rPr lang="ru-RU" altLang="ru-RU" sz="1600" dirty="0">
                <a:latin typeface="Arial" pitchFamily="34" charset="0"/>
              </a:rPr>
              <a:t>2016 г.</a:t>
            </a:r>
            <a:r>
              <a:rPr lang="en-US" altLang="ru-RU" sz="1600" dirty="0">
                <a:latin typeface="Arial" pitchFamily="34" charset="0"/>
              </a:rPr>
              <a:t> L.F. </a:t>
            </a:r>
            <a:r>
              <a:rPr lang="en-US" altLang="ru-RU" sz="1600" dirty="0" smtClean="0">
                <a:latin typeface="Arial" pitchFamily="34" charset="0"/>
              </a:rPr>
              <a:t>Muscarella</a:t>
            </a:r>
            <a:r>
              <a:rPr lang="ru-RU" altLang="ru-RU" sz="1600" dirty="0" smtClean="0">
                <a:latin typeface="Arial" pitchFamily="34" charset="0"/>
              </a:rPr>
              <a:t> обновил эту оценку: </a:t>
            </a:r>
            <a:r>
              <a:rPr lang="ru-RU" altLang="ru-RU" sz="1600" i="1" dirty="0" smtClean="0">
                <a:latin typeface="Arial" pitchFamily="34" charset="0"/>
              </a:rPr>
              <a:t>«не </a:t>
            </a:r>
            <a:r>
              <a:rPr lang="ru-RU" altLang="ru-RU" sz="1600" i="1" dirty="0">
                <a:latin typeface="Arial" panose="020B0604020202020204" pitchFamily="34" charset="0"/>
              </a:rPr>
              <a:t>менее 40% дезинфицированных эндоскопов, возможно, колоноскопов, остаются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зараженными» </a:t>
            </a:r>
            <a:r>
              <a:rPr lang="ru-RU" altLang="ru-RU" sz="1600" dirty="0" smtClean="0">
                <a:latin typeface="Arial" pitchFamily="34" charset="0"/>
                <a:hlinkClick r:id="rId4"/>
              </a:rPr>
              <a:t>[15]</a:t>
            </a:r>
            <a:r>
              <a:rPr lang="ru-RU" altLang="ru-RU" sz="1600" dirty="0" smtClean="0">
                <a:latin typeface="Arial" pitchFamily="34" charset="0"/>
              </a:rPr>
              <a:t>. </a:t>
            </a:r>
            <a:r>
              <a:rPr lang="ru-RU" altLang="ru-RU" sz="1600" dirty="0" smtClean="0">
                <a:latin typeface="Arial" pitchFamily="34" charset="0"/>
              </a:rPr>
              <a:t>Моюще-дезинфицирующие машины, шкафы, контейнеры не убрали гибкую эндоскопию из </a:t>
            </a:r>
            <a:r>
              <a:rPr lang="ru-RU" altLang="ru-RU" sz="1600" dirty="0">
                <a:latin typeface="Arial" pitchFamily="34" charset="0"/>
              </a:rPr>
              <a:t>черной </a:t>
            </a:r>
            <a:r>
              <a:rPr lang="ru-RU" altLang="ru-RU" sz="1600" dirty="0" smtClean="0">
                <a:latin typeface="Arial" pitchFamily="34" charset="0"/>
              </a:rPr>
              <a:t>десятки </a:t>
            </a:r>
            <a:r>
              <a:rPr lang="ru-RU" altLang="ru-RU" sz="1600" dirty="0">
                <a:latin typeface="Arial" panose="020B0604020202020204" pitchFamily="34" charset="0"/>
              </a:rPr>
              <a:t>ECR</a:t>
            </a:r>
            <a:r>
              <a:rPr lang="lv-LV" altLang="ru-RU" sz="1600" dirty="0" smtClean="0">
                <a:latin typeface="Arial" pitchFamily="34" charset="0"/>
              </a:rPr>
              <a:t>I</a:t>
            </a:r>
            <a:r>
              <a:rPr lang="ru-RU" altLang="ru-RU" sz="1600" dirty="0" smtClean="0">
                <a:latin typeface="Arial" pitchFamily="34" charset="0"/>
              </a:rPr>
              <a:t>, наоборот - вернули ее на 1-2-е места. Все это указывает на наличие </a:t>
            </a:r>
            <a:r>
              <a:rPr lang="ru-RU" altLang="ru-RU" sz="1600" dirty="0">
                <a:latin typeface="Arial" pitchFamily="34" charset="0"/>
              </a:rPr>
              <a:t>давно скрываемой </a:t>
            </a:r>
            <a:r>
              <a:rPr lang="lv-LV" altLang="ru-RU" sz="1600" dirty="0" smtClean="0">
                <a:latin typeface="Arial" pitchFamily="34" charset="0"/>
              </a:rPr>
              <a:t>Olympus</a:t>
            </a:r>
            <a:r>
              <a:rPr lang="ru-RU" altLang="ru-RU" sz="1600" dirty="0" smtClean="0">
                <a:latin typeface="Arial" pitchFamily="34" charset="0"/>
              </a:rPr>
              <a:t>, другими производителями, </a:t>
            </a:r>
            <a:r>
              <a:rPr lang="ru-RU" altLang="ru-RU" sz="1600" dirty="0">
                <a:latin typeface="Arial" panose="020B0604020202020204" pitchFamily="34" charset="0"/>
              </a:rPr>
              <a:t>FDA </a:t>
            </a:r>
            <a:r>
              <a:rPr lang="ru-RU" altLang="ru-RU" sz="1600" dirty="0" smtClean="0">
                <a:latin typeface="Arial" pitchFamily="34" charset="0"/>
              </a:rPr>
              <a:t>корневой причины </a:t>
            </a:r>
            <a:r>
              <a:rPr lang="ru-RU" altLang="ru-RU" sz="1600" dirty="0">
                <a:latin typeface="Arial" pitchFamily="34" charset="0"/>
              </a:rPr>
              <a:t>мнимой </a:t>
            </a:r>
            <a:r>
              <a:rPr lang="ru-RU" altLang="ru-RU" sz="1600" dirty="0" smtClean="0">
                <a:latin typeface="Arial" pitchFamily="34" charset="0"/>
              </a:rPr>
              <a:t>дезинфекции.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</a:pPr>
            <a:r>
              <a:rPr lang="ru-RU" altLang="ru-RU" sz="1600" b="1" dirty="0" smtClean="0">
                <a:latin typeface="Arial" pitchFamily="34" charset="0"/>
              </a:rPr>
              <a:t>Суть дела. </a:t>
            </a:r>
            <a:r>
              <a:rPr lang="ru-RU" altLang="ru-RU" sz="1600" dirty="0" smtClean="0">
                <a:latin typeface="Arial" pitchFamily="34" charset="0"/>
              </a:rPr>
              <a:t>Olympus </a:t>
            </a:r>
            <a:r>
              <a:rPr lang="ru-RU" altLang="ru-RU" sz="1600" dirty="0">
                <a:latin typeface="Arial" panose="020B0604020202020204" pitchFamily="34" charset="0"/>
              </a:rPr>
              <a:t>десятки </a:t>
            </a:r>
            <a:r>
              <a:rPr lang="ru-RU" altLang="ru-RU" sz="1600" dirty="0" smtClean="0">
                <a:latin typeface="Arial" panose="020B0604020202020204" pitchFamily="34" charset="0"/>
              </a:rPr>
              <a:t>лет обвиняла клиники и цинично утверждала, </a:t>
            </a:r>
            <a:r>
              <a:rPr lang="ru-RU" altLang="ru-RU" sz="1600" dirty="0">
                <a:latin typeface="Arial" panose="020B0604020202020204" pitchFamily="34" charset="0"/>
              </a:rPr>
              <a:t>что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«риск </a:t>
            </a:r>
            <a:r>
              <a:rPr lang="ru-RU" altLang="ru-RU" sz="1600" dirty="0" smtClean="0">
                <a:latin typeface="Arial" pitchFamily="34" charset="0"/>
              </a:rPr>
              <a:t>[</a:t>
            </a:r>
            <a:r>
              <a:rPr lang="ru-RU" altLang="ru-RU" sz="1600" b="1" dirty="0" smtClean="0">
                <a:latin typeface="Arial" pitchFamily="34" charset="0"/>
              </a:rPr>
              <a:t>ПИ</a:t>
            </a:r>
            <a:r>
              <a:rPr lang="lv-LV" altLang="ru-RU" sz="1600" dirty="0" smtClean="0">
                <a:latin typeface="Arial" pitchFamily="34" charset="0"/>
              </a:rPr>
              <a:t>]</a:t>
            </a:r>
            <a:r>
              <a:rPr lang="ru-RU" altLang="ru-RU" sz="1600" i="1" dirty="0" smtClean="0">
                <a:latin typeface="Arial" panose="020B0604020202020204" pitchFamily="34" charset="0"/>
              </a:rPr>
              <a:t> </a:t>
            </a:r>
            <a:r>
              <a:rPr lang="ru-RU" altLang="ru-RU" sz="1600" i="1" dirty="0">
                <a:latin typeface="Arial" panose="020B0604020202020204" pitchFamily="34" charset="0"/>
              </a:rPr>
              <a:t>для пациентов «приемлем</a:t>
            </a:r>
            <a:r>
              <a:rPr lang="ru-RU" altLang="ru-RU" sz="1600" i="1" dirty="0" smtClean="0">
                <a:latin typeface="Arial" panose="020B0604020202020204" pitchFamily="34" charset="0"/>
              </a:rPr>
              <a:t>» </a:t>
            </a:r>
            <a:r>
              <a:rPr lang="ru-RU" altLang="ru-RU" sz="1600" dirty="0">
                <a:latin typeface="Arial" pitchFamily="34" charset="0"/>
                <a:hlinkClick r:id="rId5"/>
              </a:rPr>
              <a:t>[</a:t>
            </a:r>
            <a:r>
              <a:rPr lang="lv-LV" altLang="ru-RU" sz="1600" dirty="0">
                <a:latin typeface="Arial" pitchFamily="34" charset="0"/>
                <a:hlinkClick r:id="rId5"/>
              </a:rPr>
              <a:t>16</a:t>
            </a:r>
            <a:r>
              <a:rPr lang="ru-RU" altLang="ru-RU" sz="1600" dirty="0">
                <a:latin typeface="Arial" pitchFamily="34" charset="0"/>
                <a:hlinkClick r:id="rId5"/>
              </a:rPr>
              <a:t>]</a:t>
            </a:r>
            <a:r>
              <a:rPr lang="ru-RU" altLang="ru-RU" sz="1600" dirty="0">
                <a:latin typeface="Arial" pitchFamily="34" charset="0"/>
              </a:rPr>
              <a:t>. Однако </a:t>
            </a:r>
            <a:r>
              <a:rPr lang="ru-RU" altLang="ru-RU" sz="1600" dirty="0" smtClean="0">
                <a:latin typeface="Arial" pitchFamily="34" charset="0"/>
              </a:rPr>
              <a:t>23 января 2015 г. врачи центра 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Пресбитериан </a:t>
            </a:r>
            <a:r>
              <a:rPr lang="ru-RU" altLang="ru-RU" sz="1600" dirty="0" smtClean="0">
                <a:latin typeface="Arial" pitchFamily="34" charset="0"/>
              </a:rPr>
              <a:t>и эксперт APIC решительно заявили</a:t>
            </a:r>
            <a:r>
              <a:rPr lang="ru-RU" altLang="ru-RU" sz="1600" dirty="0" smtClean="0">
                <a:solidFill>
                  <a:srgbClr val="0070C0"/>
                </a:solidFill>
                <a:latin typeface="Arial" pitchFamily="34" charset="0"/>
              </a:rPr>
              <a:t>: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«Гибкая эндоскопия – это дьявол. Нам необходим … лучший продукт, который можно чистить и который не имеет всех этих закоулков, позволяющих бактериям задерживаться и избегать</a:t>
            </a:r>
            <a:r>
              <a:rPr lang="en-US" altLang="ru-RU" sz="1600" i="1" dirty="0" smtClean="0">
                <a:latin typeface="Arial" panose="020B0604020202020204" pitchFamily="34" charset="0"/>
              </a:rPr>
              <a:t>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уничтожения» </a:t>
            </a:r>
            <a:r>
              <a:rPr lang="ru-RU" altLang="ru-RU" sz="1600" dirty="0" smtClean="0">
                <a:solidFill>
                  <a:srgbClr val="FF0000"/>
                </a:solidFill>
                <a:latin typeface="Arial" pitchFamily="34" charset="0"/>
              </a:rPr>
              <a:t>[</a:t>
            </a:r>
            <a:r>
              <a:rPr lang="lv-LV" altLang="ru-RU" sz="1600" dirty="0" smtClean="0">
                <a:solidFill>
                  <a:srgbClr val="FF0000"/>
                </a:solidFill>
                <a:latin typeface="Arial" pitchFamily="34" charset="0"/>
              </a:rPr>
              <a:t>XXXX</a:t>
            </a:r>
            <a:r>
              <a:rPr lang="ru-RU" altLang="ru-RU" sz="1600" dirty="0" smtClean="0">
                <a:solidFill>
                  <a:srgbClr val="FF0000"/>
                </a:solidFill>
                <a:latin typeface="Arial" pitchFamily="34" charset="0"/>
              </a:rPr>
              <a:t>]</a:t>
            </a:r>
            <a:r>
              <a:rPr lang="ru-RU" altLang="ru-RU" sz="1600" dirty="0" smtClean="0">
                <a:solidFill>
                  <a:srgbClr val="0070C0"/>
                </a:solidFill>
                <a:latin typeface="Arial" pitchFamily="34" charset="0"/>
              </a:rPr>
              <a:t>. </a:t>
            </a:r>
            <a:r>
              <a:rPr lang="ru-RU" altLang="ru-RU" sz="1600" dirty="0" smtClean="0">
                <a:latin typeface="Arial" panose="020B0604020202020204" pitchFamily="34" charset="0"/>
              </a:rPr>
              <a:t>Через месяц FDA тоже увидела</a:t>
            </a:r>
            <a:r>
              <a:rPr lang="ru-RU" altLang="ru-RU" sz="1600" i="1" dirty="0" smtClean="0">
                <a:latin typeface="Arial" panose="020B0604020202020204" pitchFamily="34" charset="0"/>
              </a:rPr>
              <a:t> </a:t>
            </a:r>
            <a:r>
              <a:rPr lang="ru-RU" altLang="ru-RU" sz="1600" i="1" dirty="0">
                <a:latin typeface="Arial" panose="020B0604020202020204" pitchFamily="34" charset="0"/>
              </a:rPr>
              <a:t>«причину заражения в</a:t>
            </a:r>
            <a:r>
              <a:rPr lang="en-US" altLang="ru-RU" sz="1600" i="1" dirty="0">
                <a:latin typeface="Arial" panose="020B0604020202020204" pitchFamily="34" charset="0"/>
              </a:rPr>
              <a:t> </a:t>
            </a:r>
            <a:r>
              <a:rPr lang="ru-RU" altLang="ru-RU" sz="1600" i="1" dirty="0">
                <a:latin typeface="Arial" panose="020B0604020202020204" pitchFamily="34" charset="0"/>
              </a:rPr>
              <a:t>сложной конструкции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аппаратов</a:t>
            </a:r>
            <a:r>
              <a:rPr lang="ru-RU" altLang="ru-RU" sz="1600" dirty="0" smtClean="0">
                <a:latin typeface="Arial" panose="020B0604020202020204" pitchFamily="34" charset="0"/>
              </a:rPr>
              <a:t>,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не </a:t>
            </a:r>
            <a:r>
              <a:rPr lang="ru-RU" altLang="ru-RU" sz="1600" i="1" dirty="0">
                <a:latin typeface="Arial" panose="020B0604020202020204" pitchFamily="34" charset="0"/>
              </a:rPr>
              <a:t>позволяющих проводить их адекватную </a:t>
            </a:r>
            <a:r>
              <a:rPr lang="ru-RU" altLang="ru-RU" sz="1600" i="1" dirty="0" smtClean="0">
                <a:latin typeface="Arial" panose="020B0604020202020204" pitchFamily="34" charset="0"/>
              </a:rPr>
              <a:t>очистку</a:t>
            </a:r>
            <a:r>
              <a:rPr lang="ru-RU" altLang="ru-RU" sz="1600" i="1" dirty="0" smtClean="0">
                <a:latin typeface="Arial" panose="020B0604020202020204" pitchFamily="34" charset="0"/>
              </a:rPr>
              <a:t>»</a:t>
            </a:r>
            <a:r>
              <a:rPr lang="lv-LV" altLang="ru-RU" sz="1600" i="1" dirty="0" smtClean="0">
                <a:latin typeface="Arial" panose="020B0604020202020204" pitchFamily="34" charset="0"/>
              </a:rPr>
              <a:t> </a:t>
            </a:r>
            <a:r>
              <a:rPr lang="lv-LV" altLang="ru-RU" sz="1600" dirty="0">
                <a:latin typeface="Arial" pitchFamily="34" charset="0"/>
                <a:hlinkClick r:id="rId6"/>
              </a:rPr>
              <a:t>[18]</a:t>
            </a:r>
            <a:r>
              <a:rPr lang="ru-RU" altLang="ru-RU" sz="1600" dirty="0">
                <a:latin typeface="Arial" pitchFamily="34" charset="0"/>
              </a:rPr>
              <a:t>. 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</a:pPr>
            <a:r>
              <a:rPr lang="ru-RU" altLang="ru-RU" sz="1600" dirty="0" smtClean="0">
                <a:latin typeface="Arial" pitchFamily="34" charset="0"/>
              </a:rPr>
              <a:t>Минимальные и</a:t>
            </a:r>
            <a:r>
              <a:rPr lang="ru-RU" altLang="ru-RU" sz="1600" dirty="0" smtClean="0">
                <a:latin typeface="Arial" pitchFamily="34" charset="0"/>
              </a:rPr>
              <a:t>справления </a:t>
            </a:r>
            <a:r>
              <a:rPr lang="ru-RU" altLang="ru-RU" sz="1600" dirty="0" smtClean="0">
                <a:latin typeface="Arial" pitchFamily="34" charset="0"/>
              </a:rPr>
              <a:t>дуоденоскопа TJF-Q180V </a:t>
            </a:r>
            <a:r>
              <a:rPr lang="ru-RU" altLang="ru-RU" sz="1600" dirty="0" smtClean="0">
                <a:latin typeface="Arial" pitchFamily="34" charset="0"/>
                <a:hlinkClick r:id="rId7"/>
              </a:rPr>
              <a:t>[19</a:t>
            </a:r>
            <a:r>
              <a:rPr lang="lv-LV" altLang="ru-RU" sz="1600" dirty="0" smtClean="0">
                <a:latin typeface="Arial" pitchFamily="34" charset="0"/>
                <a:hlinkClick r:id="rId7"/>
              </a:rPr>
              <a:t>]</a:t>
            </a:r>
            <a:r>
              <a:rPr lang="ru-RU" altLang="ru-RU" sz="1600" dirty="0" smtClean="0">
                <a:latin typeface="Arial" pitchFamily="34" charset="0"/>
              </a:rPr>
              <a:t>, вызванные</a:t>
            </a:r>
            <a:r>
              <a:rPr lang="ru-RU" altLang="ru-RU" sz="1600" dirty="0" smtClean="0">
                <a:latin typeface="Arial" pitchFamily="34" charset="0"/>
              </a:rPr>
              <a:t> смертями  </a:t>
            </a:r>
            <a:r>
              <a:rPr lang="ru-RU" altLang="ru-RU" sz="1600" dirty="0" smtClean="0">
                <a:latin typeface="Arial" pitchFamily="34" charset="0"/>
              </a:rPr>
              <a:t>пациентов, </a:t>
            </a:r>
            <a:r>
              <a:rPr lang="ru-RU" altLang="ru-RU" sz="1600" dirty="0" smtClean="0">
                <a:latin typeface="Arial" pitchFamily="34" charset="0"/>
              </a:rPr>
              <a:t>заявлениями APIC</a:t>
            </a:r>
            <a:r>
              <a:rPr lang="ru-RU" altLang="ru-RU" sz="1600" dirty="0" smtClean="0">
                <a:latin typeface="Arial" pitchFamily="34" charset="0"/>
              </a:rPr>
              <a:t>, </a:t>
            </a:r>
            <a:r>
              <a:rPr lang="ru-RU" altLang="ru-RU" sz="1600" dirty="0" smtClean="0">
                <a:latin typeface="Arial" panose="020B0604020202020204" pitchFamily="34" charset="0"/>
              </a:rPr>
              <a:t>FDA, сенатора </a:t>
            </a:r>
            <a:r>
              <a:rPr lang="lv-LV" altLang="ru-RU" sz="1600" dirty="0" smtClean="0">
                <a:latin typeface="Arial" panose="020B0604020202020204" pitchFamily="34" charset="0"/>
              </a:rPr>
              <a:t>P. Murray</a:t>
            </a:r>
            <a:r>
              <a:rPr lang="ru-RU" altLang="ru-RU" sz="1600" dirty="0" smtClean="0">
                <a:latin typeface="Arial" panose="020B0604020202020204" pitchFamily="34" charset="0"/>
              </a:rPr>
              <a:t> </a:t>
            </a:r>
            <a:r>
              <a:rPr lang="ru-RU" altLang="ru-RU" sz="1600" dirty="0" smtClean="0">
                <a:latin typeface="Arial" pitchFamily="34" charset="0"/>
                <a:hlinkClick r:id="rId8"/>
              </a:rPr>
              <a:t>[</a:t>
            </a:r>
            <a:r>
              <a:rPr lang="lv-LV" altLang="ru-RU" sz="1600" dirty="0" smtClean="0">
                <a:latin typeface="Arial" pitchFamily="34" charset="0"/>
                <a:hlinkClick r:id="rId8"/>
              </a:rPr>
              <a:t>20]</a:t>
            </a:r>
            <a:r>
              <a:rPr lang="ru-RU" altLang="ru-RU" sz="1600" dirty="0" smtClean="0">
                <a:latin typeface="Arial" pitchFamily="34" charset="0"/>
              </a:rPr>
              <a:t>, результата не дали </a:t>
            </a:r>
            <a:r>
              <a:rPr lang="ru-RU" altLang="ru-RU" sz="1600" dirty="0" smtClean="0">
                <a:latin typeface="Arial" pitchFamily="34" charset="0"/>
                <a:hlinkClick r:id="rId9"/>
              </a:rPr>
              <a:t>[</a:t>
            </a:r>
            <a:r>
              <a:rPr lang="lv-LV" altLang="ru-RU" sz="1600" dirty="0" smtClean="0">
                <a:latin typeface="Arial" pitchFamily="34" charset="0"/>
                <a:hlinkClick r:id="rId9"/>
              </a:rPr>
              <a:t>21]</a:t>
            </a:r>
            <a:r>
              <a:rPr lang="ru-RU" altLang="ru-RU" sz="1600" dirty="0" smtClean="0">
                <a:latin typeface="Arial" pitchFamily="34" charset="0"/>
              </a:rPr>
              <a:t>. О разработке новой безопасной конструкции </a:t>
            </a:r>
            <a:r>
              <a:rPr lang="ru-RU" altLang="ru-RU" sz="1600" dirty="0" err="1" smtClean="0">
                <a:latin typeface="Arial" pitchFamily="34" charset="0"/>
              </a:rPr>
              <a:t>дуодено</a:t>
            </a:r>
            <a:r>
              <a:rPr lang="ru-RU" altLang="ru-RU" sz="1600" dirty="0" smtClean="0">
                <a:latin typeface="Arial" pitchFamily="34" charset="0"/>
              </a:rPr>
              <a:t>-, </a:t>
            </a:r>
            <a:r>
              <a:rPr lang="ru-RU" altLang="ru-RU" sz="1600" dirty="0" err="1" smtClean="0">
                <a:latin typeface="Arial" pitchFamily="34" charset="0"/>
              </a:rPr>
              <a:t>гастро</a:t>
            </a:r>
            <a:r>
              <a:rPr lang="ru-RU" altLang="ru-RU" sz="1600" dirty="0" smtClean="0">
                <a:latin typeface="Arial" pitchFamily="34" charset="0"/>
              </a:rPr>
              <a:t>-, </a:t>
            </a:r>
            <a:r>
              <a:rPr lang="ru-RU" altLang="ru-RU" sz="1600" dirty="0" err="1" smtClean="0">
                <a:latin typeface="Arial" pitchFamily="34" charset="0"/>
              </a:rPr>
              <a:t>колоноскопов</a:t>
            </a:r>
            <a:r>
              <a:rPr lang="ru-RU" altLang="ru-RU" sz="1600" dirty="0" smtClean="0">
                <a:latin typeface="Arial" pitchFamily="34" charset="0"/>
              </a:rPr>
              <a:t>, остающихся зараженными после дезинфекции в 40%, </a:t>
            </a:r>
            <a:r>
              <a:rPr lang="lv-LV" altLang="ru-RU" sz="1600" dirty="0" smtClean="0">
                <a:latin typeface="Arial" pitchFamily="34" charset="0"/>
              </a:rPr>
              <a:t>Olympus </a:t>
            </a:r>
            <a:r>
              <a:rPr lang="ru-RU" altLang="ru-RU" sz="1600" dirty="0" smtClean="0">
                <a:latin typeface="Arial" pitchFamily="34" charset="0"/>
              </a:rPr>
              <a:t> даже не задумался.</a:t>
            </a:r>
            <a:r>
              <a:rPr lang="ru-RU" altLang="ru-RU" sz="1600" dirty="0" smtClean="0">
                <a:latin typeface="Arial" pitchFamily="34" charset="0"/>
              </a:rPr>
              <a:t> </a:t>
            </a:r>
            <a:endParaRPr lang="ru-RU" altLang="ru-RU" sz="1600" dirty="0" smtClean="0">
              <a:latin typeface="Arial" pitchFamily="34" charset="0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</a:pPr>
            <a:r>
              <a:rPr lang="ru-RU" altLang="ru-RU" sz="1600" b="1" dirty="0" smtClean="0">
                <a:latin typeface="Arial" pitchFamily="34" charset="0"/>
              </a:rPr>
              <a:t>Как быть</a:t>
            </a:r>
            <a:r>
              <a:rPr lang="ru-RU" altLang="ru-RU" sz="1600" dirty="0" smtClean="0">
                <a:latin typeface="Arial" pitchFamily="34" charset="0"/>
              </a:rPr>
              <a:t>. Мое решение проблемы мнимой дезинфекции основано на 3-х положениях:</a:t>
            </a:r>
          </a:p>
          <a:p>
            <a:pPr marL="180000" algn="just" eaLnBrk="1" hangingPunct="1">
              <a:lnSpc>
                <a:spcPts val="1200"/>
              </a:lnSpc>
              <a:spcBef>
                <a:spcPts val="600"/>
              </a:spcBef>
            </a:pPr>
            <a:r>
              <a:rPr lang="ru-RU" altLang="ru-RU" sz="1600" dirty="0" smtClean="0">
                <a:latin typeface="Arial" pitchFamily="34" charset="0"/>
              </a:rPr>
              <a:t>1</a:t>
            </a:r>
            <a:r>
              <a:rPr lang="ru-RU" altLang="ru-RU" sz="1600" dirty="0">
                <a:latin typeface="Arial" pitchFamily="34" charset="0"/>
              </a:rPr>
              <a:t>. </a:t>
            </a:r>
            <a:r>
              <a:rPr lang="ru-RU" altLang="ru-RU" sz="1600" dirty="0" smtClean="0">
                <a:latin typeface="Arial" pitchFamily="34" charset="0"/>
              </a:rPr>
              <a:t>Реальную дезинфекцию </a:t>
            </a:r>
            <a:r>
              <a:rPr lang="ru-RU" altLang="ru-RU" sz="1600" dirty="0">
                <a:latin typeface="Arial" pitchFamily="34" charset="0"/>
              </a:rPr>
              <a:t>определяет </a:t>
            </a:r>
            <a:r>
              <a:rPr lang="ru-RU" altLang="ru-RU" sz="1600" dirty="0" smtClean="0">
                <a:latin typeface="Arial" pitchFamily="34" charset="0"/>
              </a:rPr>
              <a:t>щёточная </a:t>
            </a:r>
            <a:r>
              <a:rPr lang="ru-RU" altLang="ru-RU" sz="1600" dirty="0">
                <a:latin typeface="Arial" pitchFamily="34" charset="0"/>
              </a:rPr>
              <a:t>очистка 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контактных зон эндоскопа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.</a:t>
            </a:r>
          </a:p>
          <a:p>
            <a:pPr marL="180000" algn="just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2. 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Причина мнимой дезинфекции - большое число и недоступность таких зон. </a:t>
            </a:r>
          </a:p>
          <a:p>
            <a:pPr marL="180000" algn="just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3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. </a:t>
            </a:r>
            <a:r>
              <a:rPr lang="ru-RU" altLang="ru-RU" sz="1600" dirty="0">
                <a:latin typeface="Arial" pitchFamily="34" charset="0"/>
              </a:rPr>
              <a:t>Цепь машина-шкаф-контейнер </a:t>
            </a:r>
            <a:r>
              <a:rPr lang="ru-RU" altLang="ru-RU" sz="1600" dirty="0">
                <a:solidFill>
                  <a:srgbClr val="000000"/>
                </a:solidFill>
                <a:latin typeface="Arial" pitchFamily="34" charset="0"/>
              </a:rPr>
              <a:t>вторично инфицирует </a:t>
            </a:r>
            <a:r>
              <a:rPr lang="ru-RU" altLang="ru-RU" sz="1600" dirty="0" smtClean="0">
                <a:solidFill>
                  <a:srgbClr val="000000"/>
                </a:solidFill>
                <a:latin typeface="Arial" pitchFamily="34" charset="0"/>
              </a:rPr>
              <a:t>эндоскоп.</a:t>
            </a: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127" name="object 9"/>
          <p:cNvSpPr>
            <a:spLocks noChangeArrowheads="1"/>
          </p:cNvSpPr>
          <p:nvPr/>
        </p:nvSpPr>
        <p:spPr bwMode="auto">
          <a:xfrm>
            <a:off x="8828088" y="6488113"/>
            <a:ext cx="134937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3</a:t>
            </a:r>
          </a:p>
        </p:txBody>
      </p:sp>
      <p:sp>
        <p:nvSpPr>
          <p:cNvPr id="5128" name="TextBox 9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10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5129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5130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5131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3795" name="object 4"/>
          <p:cNvSpPr>
            <a:spLocks noChangeArrowheads="1"/>
          </p:cNvSpPr>
          <p:nvPr/>
        </p:nvSpPr>
        <p:spPr bwMode="auto">
          <a:xfrm>
            <a:off x="0" y="5984783"/>
            <a:ext cx="91440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12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Торец 1-канального эндоскопа; прямой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  выход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вставки закрыт обтюратором</a:t>
            </a:r>
          </a:p>
        </p:txBody>
      </p:sp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2051050" y="908050"/>
            <a:ext cx="4897438" cy="496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3798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4819" name="object 4"/>
          <p:cNvSpPr>
            <a:spLocks noChangeArrowheads="1"/>
          </p:cNvSpPr>
          <p:nvPr/>
        </p:nvSpPr>
        <p:spPr bwMode="auto">
          <a:xfrm>
            <a:off x="0" y="5969748"/>
            <a:ext cx="9144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13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Конец вводимой части 1-канального эндоскопа; 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      прямой выход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вставки закрыт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биопсийными щипцами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dirty="0">
                <a:solidFill>
                  <a:srgbClr val="FF0066"/>
                </a:solidFill>
              </a:rPr>
              <a:t>©</a:t>
            </a:r>
            <a:r>
              <a:rPr lang="en-US" altLang="ru-RU" sz="1200" dirty="0">
                <a:solidFill>
                  <a:srgbClr val="FF0066"/>
                </a:solidFill>
              </a:rPr>
              <a:t> </a:t>
            </a:r>
            <a:r>
              <a:rPr lang="ru-RU" altLang="ru-RU" sz="1200" dirty="0">
                <a:solidFill>
                  <a:srgbClr val="FF0066"/>
                </a:solidFill>
              </a:rPr>
              <a:t>Ссылка на </a:t>
            </a:r>
            <a:r>
              <a:rPr lang="en-US" altLang="ru-RU" sz="1200" dirty="0" smtClean="0">
                <a:solidFill>
                  <a:srgbClr val="FF0066"/>
                </a:solidFill>
                <a:hlinkClick r:id="rId3"/>
              </a:rPr>
              <a:t>www.coloncanc</a:t>
            </a:r>
            <a:r>
              <a:rPr lang="ru-RU" altLang="ru-RU" sz="1200" dirty="0" err="1" smtClean="0">
                <a:solidFill>
                  <a:srgbClr val="FF0066"/>
                </a:solidFill>
                <a:hlinkClick r:id="rId3"/>
              </a:rPr>
              <a:t>вв</a:t>
            </a:r>
            <a:r>
              <a:rPr lang="en-US" altLang="ru-RU" sz="1200" dirty="0" smtClean="0">
                <a:solidFill>
                  <a:srgbClr val="FF0066"/>
                </a:solidFill>
                <a:hlinkClick r:id="rId3"/>
              </a:rPr>
              <a:t>er.lv</a:t>
            </a:r>
            <a:r>
              <a:rPr lang="en-US" altLang="ru-RU" sz="1200" dirty="0" smtClean="0">
                <a:solidFill>
                  <a:srgbClr val="FF0066"/>
                </a:solidFill>
              </a:rPr>
              <a:t> </a:t>
            </a:r>
            <a:r>
              <a:rPr lang="ru-RU" altLang="ru-RU" sz="1200" dirty="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476375" y="1073150"/>
            <a:ext cx="6191250" cy="480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4822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5843" name="object 4"/>
          <p:cNvSpPr>
            <a:spLocks noChangeArrowheads="1"/>
          </p:cNvSpPr>
          <p:nvPr/>
        </p:nvSpPr>
        <p:spPr bwMode="auto">
          <a:xfrm>
            <a:off x="0" y="6172200"/>
            <a:ext cx="9143999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14.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Коннектор 1-канального эндоскопа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,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вид на стержень </a:t>
            </a:r>
            <a:r>
              <a:rPr lang="ru-RU" altLang="ru-RU" sz="1600" b="1" dirty="0" err="1">
                <a:solidFill>
                  <a:srgbClr val="000000"/>
                </a:solidFill>
                <a:latin typeface="NSRLBS+Arial,Bold"/>
              </a:rPr>
              <a:t>световода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476375" y="981075"/>
            <a:ext cx="6183313" cy="4895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5846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6867" name="object 4"/>
          <p:cNvSpPr>
            <a:spLocks noChangeArrowheads="1"/>
          </p:cNvSpPr>
          <p:nvPr/>
        </p:nvSpPr>
        <p:spPr bwMode="auto">
          <a:xfrm>
            <a:off x="0" y="6127750"/>
            <a:ext cx="914400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15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Коннектор 1-канального эндоскопа,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вид на гнездо кабеля Процессор</a:t>
            </a:r>
          </a:p>
        </p:txBody>
      </p:sp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1476375" y="1073150"/>
            <a:ext cx="6119813" cy="480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6871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7891" name="object 4"/>
          <p:cNvSpPr>
            <a:spLocks noChangeArrowheads="1"/>
          </p:cNvSpPr>
          <p:nvPr/>
        </p:nvSpPr>
        <p:spPr bwMode="auto">
          <a:xfrm>
            <a:off x="0" y="5950563"/>
            <a:ext cx="914400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16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Коннектор 1-канального эндоскопа; 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стержень </a:t>
            </a:r>
            <a:r>
              <a:rPr lang="ru-RU" altLang="ru-RU" sz="1600" b="1" dirty="0" err="1" smtClean="0">
                <a:solidFill>
                  <a:srgbClr val="000000"/>
                </a:solidFill>
                <a:latin typeface="NSRLBS+Arial,Bold"/>
              </a:rPr>
              <a:t>световода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присоединен к блоку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Свет</a:t>
            </a: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619250" y="1073150"/>
            <a:ext cx="5832475" cy="4803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7894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8915" name="object 4"/>
          <p:cNvSpPr>
            <a:spLocks noChangeArrowheads="1"/>
          </p:cNvSpPr>
          <p:nvPr/>
        </p:nvSpPr>
        <p:spPr bwMode="auto">
          <a:xfrm>
            <a:off x="0" y="6169025"/>
            <a:ext cx="9143999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17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 коннектору 1-канального эндоскопа присоединен кабель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Процессор</a:t>
            </a:r>
          </a:p>
        </p:txBody>
      </p:sp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1073150"/>
            <a:ext cx="8369300" cy="4659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8918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39939" name="object 4"/>
          <p:cNvSpPr>
            <a:spLocks noChangeArrowheads="1"/>
          </p:cNvSpPr>
          <p:nvPr/>
        </p:nvSpPr>
        <p:spPr bwMode="auto">
          <a:xfrm>
            <a:off x="0" y="5985623"/>
            <a:ext cx="91440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18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Пробка, герметизирующая гнездо 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кабеля Процессор коннектора 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476375" y="981075"/>
            <a:ext cx="6119813" cy="4895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39942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0963" name="object 4"/>
          <p:cNvSpPr>
            <a:spLocks noChangeArrowheads="1"/>
          </p:cNvSpPr>
          <p:nvPr/>
        </p:nvSpPr>
        <p:spPr bwMode="auto">
          <a:xfrm>
            <a:off x="4452472" y="5508721"/>
            <a:ext cx="4323227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741363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</a:t>
            </a:r>
            <a:r>
              <a:rPr lang="ru-RU" altLang="ru-RU" sz="1400" dirty="0" smtClean="0">
                <a:solidFill>
                  <a:srgbClr val="000000"/>
                </a:solidFill>
                <a:latin typeface="QQQNFE+Arial"/>
              </a:rPr>
              <a:t>19.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QQQNFE+Arial"/>
              </a:rPr>
              <a:t>П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одготовка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к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тесту на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герметичность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1-к</a:t>
            </a:r>
            <a:r>
              <a:rPr lang="ru-RU" altLang="ru-RU" sz="1600" b="1" dirty="0" smtClean="0">
                <a:solidFill>
                  <a:srgbClr val="000000"/>
                </a:solidFill>
                <a:latin typeface="QQQNFE+Arial"/>
              </a:rPr>
              <a:t>анального эндоскопа 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393700"/>
            <a:ext cx="4624387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40966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1987" name="object 4"/>
          <p:cNvSpPr>
            <a:spLocks noChangeArrowheads="1"/>
          </p:cNvSpPr>
          <p:nvPr/>
        </p:nvSpPr>
        <p:spPr bwMode="auto">
          <a:xfrm>
            <a:off x="5670550" y="5945189"/>
            <a:ext cx="34861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20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Тест на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герметичность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393700"/>
            <a:ext cx="5129212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41990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3011" name="object 3"/>
          <p:cNvSpPr>
            <a:spLocks noChangeArrowheads="1"/>
          </p:cNvSpPr>
          <p:nvPr/>
        </p:nvSpPr>
        <p:spPr bwMode="auto">
          <a:xfrm>
            <a:off x="6438900" y="393700"/>
            <a:ext cx="2581275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3012" name="object 4"/>
          <p:cNvSpPr>
            <a:spLocks noChangeArrowheads="1"/>
          </p:cNvSpPr>
          <p:nvPr/>
        </p:nvSpPr>
        <p:spPr bwMode="auto">
          <a:xfrm>
            <a:off x="0" y="6019800"/>
            <a:ext cx="91440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777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21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Полная очистка</a:t>
            </a:r>
            <a:r>
              <a:rPr lang="ru-RU" altLang="ru-RU" sz="1600" b="1" dirty="0">
                <a:solidFill>
                  <a:srgbClr val="000000"/>
                </a:solidFill>
                <a:latin typeface="JAJJEC+Arial,Bold"/>
              </a:rPr>
              <a:t>-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дезинфекция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1-канального эндоскопа;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гнездо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кабеля Процессор закрыто пробкой, в канале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щетка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3013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43014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7171" name="object 4"/>
          <p:cNvSpPr>
            <a:spLocks noChangeArrowheads="1"/>
          </p:cNvSpPr>
          <p:nvPr/>
        </p:nvSpPr>
        <p:spPr bwMode="auto">
          <a:xfrm>
            <a:off x="392113" y="896270"/>
            <a:ext cx="83978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OSFNPV+Arial,Bold"/>
              </a:rPr>
              <a:t>4. Контактные зоны многоканальных эндоскопов</a:t>
            </a:r>
          </a:p>
        </p:txBody>
      </p:sp>
      <p:sp>
        <p:nvSpPr>
          <p:cNvPr id="7172" name="object 5"/>
          <p:cNvSpPr>
            <a:spLocks noChangeArrowheads="1"/>
          </p:cNvSpPr>
          <p:nvPr/>
        </p:nvSpPr>
        <p:spPr bwMode="auto">
          <a:xfrm>
            <a:off x="419007" y="1193125"/>
            <a:ext cx="8397875" cy="227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По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E.Spaulding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биопсийные щипцы и другой, проникающий в слизистую, инструмент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-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критические изделия, гибкие эндоскопы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-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полукритические, поскольку их отдельные зоны так или иначе контактируют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с содержимым, слизью, слизистой</a:t>
            </a:r>
            <a:r>
              <a:rPr lang="ru-RU" altLang="ru-RU" sz="1600" dirty="0" smtClean="0">
                <a:solidFill>
                  <a:srgbClr val="000000"/>
                </a:solidFill>
                <a:latin typeface="HLDHJC+Arial"/>
              </a:rPr>
              <a:t>.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Инструмент обеззараживают высокой температурой, гибкие эндоскопы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выдерживают только холодную дезинфекцию высокого уровня (ДВУ)</a:t>
            </a:r>
            <a:r>
              <a:rPr lang="ru-RU" altLang="ru-RU" sz="1600" dirty="0" smtClean="0">
                <a:solidFill>
                  <a:srgbClr val="000000"/>
                </a:solidFill>
                <a:latin typeface="HLDHJC+Arial"/>
              </a:rPr>
              <a:t>. </a:t>
            </a:r>
            <a:endParaRPr lang="ru-RU" altLang="ru-RU" sz="1600" dirty="0">
              <a:solidFill>
                <a:srgbClr val="000000"/>
              </a:solidFill>
              <a:latin typeface="HLDHJC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В многоканальных эндоскопах, кроме </a:t>
            </a:r>
            <a:r>
              <a:rPr lang="ru-RU" altLang="ru-RU" sz="1600" dirty="0">
                <a:latin typeface="TAEFKH+Arial"/>
              </a:rPr>
              <a:t>оболочки вводимой части, не менее </a:t>
            </a:r>
            <a:r>
              <a:rPr lang="ru-RU" altLang="ru-RU" sz="1600" dirty="0">
                <a:latin typeface="HLDHJC+Arial"/>
              </a:rPr>
              <a:t>12-</a:t>
            </a:r>
            <a:r>
              <a:rPr lang="ru-RU" altLang="ru-RU" sz="1600" dirty="0">
                <a:latin typeface="TAEFKH+Arial"/>
              </a:rPr>
              <a:t>и </a:t>
            </a:r>
            <a:r>
              <a:rPr lang="ru-RU" altLang="ru-RU" sz="1600" dirty="0" smtClean="0">
                <a:latin typeface="TAEFKH+Arial"/>
              </a:rPr>
              <a:t>полукритических, </a:t>
            </a:r>
            <a:r>
              <a:rPr lang="ru-RU" altLang="ru-RU" sz="1600" dirty="0">
                <a:latin typeface="TAEFKH+Arial"/>
              </a:rPr>
              <a:t>иначе </a:t>
            </a:r>
            <a:r>
              <a:rPr lang="ru-RU" altLang="ru-RU" sz="1600" dirty="0" smtClean="0">
                <a:latin typeface="TAEFKH+Arial"/>
              </a:rPr>
              <a:t>говоря </a:t>
            </a:r>
            <a:r>
              <a:rPr lang="ru-RU" altLang="ru-RU" sz="1600" dirty="0">
                <a:latin typeface="TAEFKH+Arial"/>
              </a:rPr>
              <a:t>контактных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зон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:</a:t>
            </a:r>
          </a:p>
          <a:p>
            <a:pPr marL="573750" indent="-285750" eaLnBrk="1" hangingPunct="1">
              <a:lnSpc>
                <a:spcPts val="1775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2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канала вводимой части, форсунка объектива,</a:t>
            </a:r>
          </a:p>
          <a:p>
            <a:pPr marL="573750" indent="-285750" eaLnBrk="1" hangingPunct="1">
              <a:lnSpc>
                <a:spcPts val="1775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 отрезок канала Отсос, расположенный в рукоятке,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 </a:t>
            </a:r>
            <a:r>
              <a:rPr lang="ru-RU" altLang="ru-RU" sz="1600" dirty="0" smtClean="0">
                <a:solidFill>
                  <a:srgbClr val="000000"/>
                </a:solidFill>
                <a:latin typeface="HLDHJC+Arial"/>
              </a:rPr>
              <a:t>ее 2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клапана, их шахты,</a:t>
            </a:r>
          </a:p>
          <a:p>
            <a:pPr marL="573750" indent="-285750" eaLnBrk="1" hangingPunct="1">
              <a:lnSpc>
                <a:spcPts val="1775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 3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канала соединительной части, ее коннектор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.</a:t>
            </a:r>
          </a:p>
        </p:txBody>
      </p:sp>
      <p:sp>
        <p:nvSpPr>
          <p:cNvPr id="7173" name="object 8"/>
          <p:cNvSpPr>
            <a:spLocks noChangeArrowheads="1"/>
          </p:cNvSpPr>
          <p:nvPr/>
        </p:nvSpPr>
        <p:spPr bwMode="auto">
          <a:xfrm>
            <a:off x="2406316" y="6307390"/>
            <a:ext cx="4829509" cy="15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Каналы и клапаны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 многоканальных эндоскопов</a:t>
            </a:r>
          </a:p>
        </p:txBody>
      </p:sp>
      <p:sp>
        <p:nvSpPr>
          <p:cNvPr id="7174" name="object 9"/>
          <p:cNvSpPr>
            <a:spLocks noChangeArrowheads="1"/>
          </p:cNvSpPr>
          <p:nvPr/>
        </p:nvSpPr>
        <p:spPr bwMode="auto">
          <a:xfrm>
            <a:off x="8828088" y="6488113"/>
            <a:ext cx="3651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TMJVNW+Arial,Bold"/>
              </a:rPr>
              <a:t>4</a:t>
            </a:r>
          </a:p>
        </p:txBody>
      </p:sp>
      <p:sp>
        <p:nvSpPr>
          <p:cNvPr id="7175" name="TextBox 9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176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7177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7179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4035" name="object 4"/>
          <p:cNvSpPr>
            <a:spLocks noChangeArrowheads="1"/>
          </p:cNvSpPr>
          <p:nvPr/>
        </p:nvSpPr>
        <p:spPr bwMode="auto">
          <a:xfrm>
            <a:off x="0" y="5960223"/>
            <a:ext cx="91440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22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b="1" dirty="0" smtClean="0">
                <a:solidFill>
                  <a:srgbClr val="000000"/>
                </a:solidFill>
                <a:latin typeface="QQQNFE+Arial"/>
              </a:rPr>
              <a:t>С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терилизуемый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или </a:t>
            </a:r>
            <a:r>
              <a:rPr lang="ru-RU" altLang="ru-RU" sz="1600" b="1" dirty="0" smtClean="0">
                <a:solidFill>
                  <a:srgbClr val="000000"/>
                </a:solidFill>
                <a:latin typeface="QQQNFE+Arial"/>
              </a:rPr>
              <a:t>1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-разовый Дезинфектор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    </a:t>
            </a:r>
            <a:r>
              <a:rPr lang="ru-RU" altLang="ru-RU" sz="1600" b="1" dirty="0" smtClean="0">
                <a:solidFill>
                  <a:srgbClr val="000000"/>
                </a:solidFill>
                <a:latin typeface="JAJJEC+Arial,Bold"/>
              </a:rPr>
              <a:t>-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протектор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(ДП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) канала и вводимой части 1-канального эндоскопа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1331913" y="908050"/>
            <a:ext cx="6430962" cy="5041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44038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5059" name="object 4"/>
          <p:cNvSpPr>
            <a:spLocks noChangeArrowheads="1"/>
          </p:cNvSpPr>
          <p:nvPr/>
        </p:nvSpPr>
        <p:spPr bwMode="auto">
          <a:xfrm>
            <a:off x="3894139" y="5507133"/>
            <a:ext cx="4881562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23</a:t>
            </a:r>
            <a:r>
              <a:rPr lang="ru-RU" altLang="ru-RU" sz="1400" dirty="0" smtClean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 smtClean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ДВУ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, промывание, высушивание канала,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оболочки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вводимой части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1-канального эндоскопа и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полости ДП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5060" name="object 5"/>
          <p:cNvSpPr>
            <a:spLocks noChangeArrowheads="1"/>
          </p:cNvSpPr>
          <p:nvPr/>
        </p:nvSpPr>
        <p:spPr bwMode="auto">
          <a:xfrm>
            <a:off x="4637088" y="6173788"/>
            <a:ext cx="4406900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5061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379413" y="393700"/>
            <a:ext cx="3400425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45063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1"/>
          <p:cNvSpPr>
            <a:spLocks noChangeArrowheads="1"/>
          </p:cNvSpPr>
          <p:nvPr/>
        </p:nvSpPr>
        <p:spPr bwMode="auto">
          <a:xfrm>
            <a:off x="0" y="13447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6083" name="object 4"/>
          <p:cNvSpPr>
            <a:spLocks noChangeArrowheads="1"/>
          </p:cNvSpPr>
          <p:nvPr/>
        </p:nvSpPr>
        <p:spPr bwMode="auto">
          <a:xfrm>
            <a:off x="2061237" y="5544475"/>
            <a:ext cx="6443662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741363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24</a:t>
            </a:r>
            <a:r>
              <a:rPr lang="ru-RU" altLang="ru-RU" sz="1400" dirty="0">
                <a:solidFill>
                  <a:srgbClr val="000000"/>
                </a:solidFill>
                <a:latin typeface="QQQNFE+Arial"/>
              </a:rPr>
              <a:t>. </a:t>
            </a:r>
            <a:endParaRPr lang="ru-RU" altLang="ru-RU" sz="1400" dirty="0" smtClean="0">
              <a:solidFill>
                <a:srgbClr val="000000"/>
              </a:solidFill>
              <a:latin typeface="QQQNFE+Arial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Герметизация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полости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ДП, канала и оболочки вводимой части 1-канального эндоскопа после ДВУ; входы канала и ДП закрыты стерильными пробками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379413" y="393700"/>
            <a:ext cx="2320925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  <p:sp>
        <p:nvSpPr>
          <p:cNvPr id="46086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47107" name="object 3"/>
          <p:cNvSpPr>
            <a:spLocks noChangeArrowheads="1"/>
          </p:cNvSpPr>
          <p:nvPr/>
        </p:nvSpPr>
        <p:spPr bwMode="auto">
          <a:xfrm>
            <a:off x="6738938" y="342900"/>
            <a:ext cx="20367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81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Для возврата к панораме</a:t>
            </a:r>
          </a:p>
          <a:p>
            <a:pPr eaLnBrk="1" hangingPunct="1">
              <a:lnSpc>
                <a:spcPts val="1563"/>
              </a:lnSpc>
              <a:spcBef>
                <a:spcPts val="100"/>
              </a:spcBef>
              <a:buFont typeface="Calibri" panose="020F0502020204030204" pitchFamily="34" charset="0"/>
              <a:buNone/>
            </a:pPr>
            <a:r>
              <a:rPr lang="ru-RU" altLang="ru-RU" sz="1200" i="1">
                <a:solidFill>
                  <a:srgbClr val="000000"/>
                </a:solidFill>
                <a:latin typeface="VAKSMR+Arial,Italic"/>
              </a:rPr>
              <a:t>нажмите на фотографию</a:t>
            </a:r>
          </a:p>
        </p:txBody>
      </p:sp>
      <p:sp>
        <p:nvSpPr>
          <p:cNvPr id="47108" name="object 4"/>
          <p:cNvSpPr>
            <a:spLocks noChangeArrowheads="1"/>
          </p:cNvSpPr>
          <p:nvPr/>
        </p:nvSpPr>
        <p:spPr bwMode="auto">
          <a:xfrm>
            <a:off x="2613025" y="5488924"/>
            <a:ext cx="6478588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400" dirty="0">
                <a:solidFill>
                  <a:srgbClr val="000000"/>
                </a:solidFill>
                <a:latin typeface="VOFWLN+Arial"/>
              </a:rPr>
              <a:t>Фото 25</a:t>
            </a:r>
            <a:r>
              <a:rPr lang="ru-RU" altLang="ru-RU" sz="1400" dirty="0" smtClean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Герметизация полости ДП, канала и оболочки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вводимой </a:t>
            </a:r>
            <a:endParaRPr lang="ru-RU" altLang="ru-RU" sz="1600" b="1" dirty="0" smtClean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ч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асти 1-канального эндоскопа после ДВУ;</a:t>
            </a:r>
          </a:p>
          <a:p>
            <a:pPr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 выход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ДП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закрыт  стерильной пробкой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7" name="Прямоугольник 6">
            <a:hlinkClick r:id="rId4" action="ppaction://hlinksldjump"/>
          </p:cNvPr>
          <p:cNvSpPr/>
          <p:nvPr/>
        </p:nvSpPr>
        <p:spPr>
          <a:xfrm>
            <a:off x="379413" y="393700"/>
            <a:ext cx="2233612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/>
              <a:buNone/>
              <a:defRPr/>
            </a:pPr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4"/>
          <p:cNvSpPr>
            <a:spLocks noChangeArrowheads="1"/>
          </p:cNvSpPr>
          <p:nvPr/>
        </p:nvSpPr>
        <p:spPr bwMode="auto">
          <a:xfrm>
            <a:off x="406400" y="893763"/>
            <a:ext cx="8383588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5. Источники и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причины перекрестного инфицирования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8195" name="object 5"/>
          <p:cNvSpPr>
            <a:spLocks noChangeArrowheads="1"/>
          </p:cNvSpPr>
          <p:nvPr/>
        </p:nvSpPr>
        <p:spPr bwMode="auto">
          <a:xfrm>
            <a:off x="406400" y="1238250"/>
            <a:ext cx="8421688" cy="534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Зоны, требующие ручной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щеточной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очистки</a:t>
            </a:r>
            <a:r>
              <a:rPr lang="ru-RU" altLang="ru-RU" sz="1600" u="sng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Чем их больше и чем менее они доступны – тем больше риск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инфицирования эндоскопа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. 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Большая длина и маленький диаметр каналов</a:t>
            </a:r>
            <a:r>
              <a:rPr lang="ru-RU" altLang="ru-RU" sz="1600" u="sng" dirty="0">
                <a:solidFill>
                  <a:srgbClr val="000000"/>
                </a:solidFill>
                <a:latin typeface="QQQNFE+Arial"/>
              </a:rPr>
              <a:t>.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Общая длина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каналов сегодняшних колоноскопов достигает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7,5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м, гастроскопов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- 6,5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Каналы диаметром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3-4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мм чистят гибкими длинными щётками,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каналы диаметром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до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1,2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мм моют потоком жидкости, однако рост внутриканальных биопленок </a:t>
            </a:r>
            <a:r>
              <a:rPr lang="ru-RU" altLang="ru-RU" sz="1600" dirty="0" smtClean="0">
                <a:solidFill>
                  <a:srgbClr val="CC0099"/>
                </a:solidFill>
                <a:latin typeface="QQQNFE+Arial"/>
              </a:rPr>
              <a:t>[22]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требует их щеточной очистки </a:t>
            </a:r>
            <a:r>
              <a:rPr lang="ru-RU" altLang="ru-RU" sz="1600" dirty="0">
                <a:solidFill>
                  <a:srgbClr val="CC0099"/>
                </a:solidFill>
                <a:latin typeface="QQQNFE+Arial"/>
              </a:rPr>
              <a:t>[14]</a:t>
            </a: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3.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Негерметичность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эндоскопа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Инфекцию, попавшую внутрь аппарата, ликвидируют при ремонте, но до него она может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длительно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инфицировать пациентов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4.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Цепь машина–шкаф–контейнер</a:t>
            </a:r>
            <a:r>
              <a:rPr lang="ru-RU" altLang="ru-RU" sz="1600" u="sng" dirty="0">
                <a:latin typeface="VOFWLN+Arial"/>
              </a:rPr>
              <a:t>.</a:t>
            </a:r>
            <a:r>
              <a:rPr lang="ru-RU" altLang="ru-RU" sz="1600" dirty="0">
                <a:latin typeface="VOFWLN+Arial"/>
              </a:rPr>
              <a:t> </a:t>
            </a:r>
            <a:r>
              <a:rPr lang="ru-RU" altLang="ru-RU" sz="1600" dirty="0" smtClean="0">
                <a:latin typeface="VOFWLN+Arial"/>
              </a:rPr>
              <a:t>С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истема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ДВУ, хранения и транспортировки гибких эндоскопов таит риск их вторичного инфицирования в связи с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:</a:t>
            </a:r>
          </a:p>
          <a:p>
            <a:pPr marL="288000"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4.1. </a:t>
            </a:r>
            <a:r>
              <a:rPr lang="ru-RU" altLang="ru-RU" sz="1600" u="sng" dirty="0" smtClean="0">
                <a:solidFill>
                  <a:srgbClr val="000000"/>
                </a:solidFill>
                <a:latin typeface="QQQNFE+Arial"/>
              </a:rPr>
              <a:t>Невозможностью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стерилизации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и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трудностями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дезинфекции звеньев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цепи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;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 в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них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часто гнездится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инфекция побывавших там эндоскопов, а также госпитальная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marL="288000"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4.2.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Контаминацией  эндоскопа госпитальной инфекцией в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промежутках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цепи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marL="288000"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4.3. </a:t>
            </a:r>
            <a:r>
              <a:rPr lang="ru-RU" altLang="ru-RU" sz="1600" u="sng" dirty="0" smtClean="0">
                <a:solidFill>
                  <a:srgbClr val="000000"/>
                </a:solidFill>
                <a:latin typeface="QQQNFE+Arial"/>
              </a:rPr>
              <a:t>Кратковременным сохранением состояния ДВУ энд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оскопа.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 Эндоскоп, пребывающий в открытом виде, безопасен, якобы, 3 часа, при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хранении в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шкафу - до 3-х суток. Сравните это с 3-мя годами стерильности 1-разовых средств.</a:t>
            </a: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5. </a:t>
            </a:r>
            <a:r>
              <a:rPr lang="ru-RU" altLang="ru-RU" sz="1600" u="sng" dirty="0" smtClean="0">
                <a:solidFill>
                  <a:srgbClr val="000000"/>
                </a:solidFill>
                <a:latin typeface="VOFWLN+Arial"/>
              </a:rPr>
              <a:t>Инфицированность населения</a:t>
            </a:r>
            <a:r>
              <a:rPr lang="ru-RU" altLang="ru-RU" sz="1600" u="sng" dirty="0" smtClean="0">
                <a:solidFill>
                  <a:srgbClr val="000000"/>
                </a:solidFill>
                <a:latin typeface="QQQNFE+Arial"/>
              </a:rPr>
              <a:t>.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В связи с факторами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1-4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и этим, угроза 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ПИ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 вирусом гепатита С, например, в Египте в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36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раз выше, чем, например, в Италии </a:t>
            </a:r>
            <a:r>
              <a:rPr lang="ru-RU" altLang="ru-RU" sz="1600" dirty="0" smtClean="0">
                <a:solidFill>
                  <a:srgbClr val="CC0099"/>
                </a:solidFill>
                <a:latin typeface="QQQNFE+Arial"/>
              </a:rPr>
              <a:t>[4].</a:t>
            </a: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spcAft>
                <a:spcPts val="450"/>
              </a:spcAft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6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u="sng" dirty="0">
                <a:solidFill>
                  <a:srgbClr val="000000"/>
                </a:solidFill>
                <a:latin typeface="VOFWLN+Arial"/>
              </a:rPr>
              <a:t>Травматичность эндоскопии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Ссадины и микротравмы слизистой, неизбежно сопровождающие введение эндоскопа, биопсия, другие эндоскопические операции в сочетании с факторами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1-5 существенно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увеличивают риск </a:t>
            </a:r>
            <a:r>
              <a:rPr lang="ru-RU" altLang="ru-RU" sz="1600" b="1" dirty="0">
                <a:solidFill>
                  <a:srgbClr val="000000"/>
                </a:solidFill>
                <a:latin typeface="VOFWLN+Arial"/>
              </a:rPr>
              <a:t>ПИ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3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</p:txBody>
      </p:sp>
      <p:sp>
        <p:nvSpPr>
          <p:cNvPr id="8196" name="object 7"/>
          <p:cNvSpPr>
            <a:spLocks noChangeArrowheads="1"/>
          </p:cNvSpPr>
          <p:nvPr/>
        </p:nvSpPr>
        <p:spPr bwMode="auto">
          <a:xfrm>
            <a:off x="8828088" y="6488113"/>
            <a:ext cx="3651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5</a:t>
            </a:r>
          </a:p>
        </p:txBody>
      </p:sp>
      <p:sp>
        <p:nvSpPr>
          <p:cNvPr id="8197" name="TextBox 7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8198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8199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8201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4"/>
          <p:cNvSpPr>
            <a:spLocks noChangeArrowheads="1"/>
          </p:cNvSpPr>
          <p:nvPr/>
        </p:nvSpPr>
        <p:spPr bwMode="auto">
          <a:xfrm>
            <a:off x="423863" y="862013"/>
            <a:ext cx="8393112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6. База Асептического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метода </a:t>
            </a:r>
            <a:endParaRPr lang="ru-RU" altLang="ru-RU" sz="1600" b="1" dirty="0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9219" name="object 5"/>
          <p:cNvSpPr>
            <a:spLocks noChangeArrowheads="1"/>
          </p:cNvSpPr>
          <p:nvPr/>
        </p:nvSpPr>
        <p:spPr bwMode="auto">
          <a:xfrm>
            <a:off x="423863" y="1212850"/>
            <a:ext cx="5829300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У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читывая многочисленные факты 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ПИ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 пациентов после гастро- и колоноскопии, официальная  медицина должна была  потребовать запрета современной системы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гибкой эндоскопии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еще в прошлом веке.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разовые медицинские средства исключают </a:t>
            </a:r>
            <a:r>
              <a:rPr lang="ru-RU" altLang="ru-RU" sz="1600" b="1" dirty="0" smtClean="0">
                <a:solidFill>
                  <a:srgbClr val="000000"/>
                </a:solidFill>
                <a:latin typeface="VOFWLN+Arial"/>
              </a:rPr>
              <a:t>ПИ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, но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разовые гибкие эндоскопы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невозможны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по причине нерентабельности их производства. Б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огатые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люди, конечно же, могут позволить себе индивидуальный колоноскоп или гастроскоп и систему машина-шкаф-контейнер; цена такого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4–компонентного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комплекта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японского производства – около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$7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0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тыс.  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Базу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Асептического метода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составили 2 изобретения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:</a:t>
            </a:r>
          </a:p>
          <a:p>
            <a:pPr marL="288000" algn="just" eaLnBrk="1" hangingPunct="1">
              <a:lnSpc>
                <a:spcPts val="1775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1</a:t>
            </a:r>
            <a:r>
              <a:rPr lang="ru-RU" altLang="ru-RU" sz="1600" dirty="0" smtClean="0">
                <a:latin typeface="VOFWLN+Arial"/>
              </a:rPr>
              <a:t>. “</a:t>
            </a:r>
            <a:r>
              <a:rPr lang="ru-RU" altLang="ru-RU" sz="1600" dirty="0">
                <a:latin typeface="VOFWLN+Arial"/>
              </a:rPr>
              <a:t>Эндоскоп  с  </a:t>
            </a:r>
            <a:r>
              <a:rPr lang="ru-RU" altLang="ru-RU" sz="1600" dirty="0">
                <a:latin typeface="QQQNFE+Arial"/>
              </a:rPr>
              <a:t>1-</a:t>
            </a:r>
            <a:r>
              <a:rPr lang="ru-RU" altLang="ru-RU" sz="1600" dirty="0">
                <a:latin typeface="VOFWLN+Arial"/>
              </a:rPr>
              <a:t>канальной  эндоскопической  трубкой и </a:t>
            </a:r>
            <a:r>
              <a:rPr lang="ru-RU" altLang="ru-RU" sz="1600" dirty="0">
                <a:latin typeface="QQQNFE+Arial"/>
              </a:rPr>
              <a:t>1-</a:t>
            </a:r>
            <a:r>
              <a:rPr lang="ru-RU" altLang="ru-RU" sz="1600" dirty="0">
                <a:latin typeface="VOFWLN+Arial"/>
              </a:rPr>
              <a:t>разовым компонентом, соединяющим канал с  источниками давления” - см. на фото. На него  получены патенты </a:t>
            </a:r>
            <a:r>
              <a:rPr lang="ru-RU" altLang="ru-RU" sz="1600" dirty="0">
                <a:solidFill>
                  <a:srgbClr val="FF0000"/>
                </a:solidFill>
                <a:latin typeface="VOFWLN+Arial"/>
              </a:rPr>
              <a:t>Латвии, Китая, Японии </a:t>
            </a:r>
            <a:r>
              <a:rPr lang="ru-RU" altLang="ru-RU" sz="1600" dirty="0">
                <a:solidFill>
                  <a:srgbClr val="0070C0"/>
                </a:solidFill>
                <a:latin typeface="QQQNFE+Arial"/>
              </a:rPr>
              <a:t>[16, 17</a:t>
            </a:r>
            <a:r>
              <a:rPr lang="en-US" altLang="ru-RU" sz="1600" dirty="0">
                <a:solidFill>
                  <a:srgbClr val="0070C0"/>
                </a:solidFill>
                <a:latin typeface="QQQNFE+Arial"/>
              </a:rPr>
              <a:t>, </a:t>
            </a:r>
            <a:r>
              <a:rPr lang="ru-RU" altLang="ru-RU" sz="1600" dirty="0">
                <a:solidFill>
                  <a:srgbClr val="0070C0"/>
                </a:solidFill>
                <a:latin typeface="QQQNFE+Arial"/>
              </a:rPr>
              <a:t>18</a:t>
            </a:r>
            <a:r>
              <a:rPr lang="ru-RU" altLang="ru-RU" sz="1600" dirty="0">
                <a:latin typeface="QQQNFE+Arial"/>
              </a:rPr>
              <a:t>]. </a:t>
            </a:r>
            <a:r>
              <a:rPr lang="ru-RU" altLang="ru-RU" sz="1600" dirty="0">
                <a:latin typeface="VOFWLN+Arial"/>
              </a:rPr>
              <a:t>Технический эффект изобретения –</a:t>
            </a:r>
            <a:r>
              <a:rPr lang="ru-RU" altLang="ru-RU" sz="1600" dirty="0">
                <a:latin typeface="QQQNFE+Arial"/>
              </a:rPr>
              <a:t> минимизация </a:t>
            </a:r>
            <a:r>
              <a:rPr lang="ru-RU" altLang="ru-RU" sz="1600" dirty="0" smtClean="0">
                <a:latin typeface="QQQNFE+Arial"/>
              </a:rPr>
              <a:t>числа и протяженности зон</a:t>
            </a:r>
            <a:r>
              <a:rPr lang="ru-RU" altLang="ru-RU" sz="1600" dirty="0">
                <a:latin typeface="VOFWLN+Arial"/>
              </a:rPr>
              <a:t>, требующих </a:t>
            </a:r>
            <a:r>
              <a:rPr lang="ru-RU" altLang="ru-RU" sz="1600" dirty="0" smtClean="0">
                <a:latin typeface="VOFWLN+Arial"/>
              </a:rPr>
              <a:t>ручной щеточной </a:t>
            </a:r>
            <a:r>
              <a:rPr lang="ru-RU" altLang="ru-RU" sz="1600" dirty="0">
                <a:latin typeface="VOFWLN+Arial"/>
              </a:rPr>
              <a:t>очистки</a:t>
            </a:r>
            <a:r>
              <a:rPr lang="ru-RU" altLang="ru-RU" sz="1600" dirty="0" smtClean="0">
                <a:latin typeface="QQQNFE+Arial"/>
              </a:rPr>
              <a:t>.</a:t>
            </a:r>
            <a:endParaRPr lang="ru-RU" altLang="ru-RU" sz="1600" dirty="0">
              <a:latin typeface="QQQNFE+Arial"/>
            </a:endParaRPr>
          </a:p>
          <a:p>
            <a:pPr marL="288000" algn="just" eaLnBrk="1" hangingPunct="1">
              <a:lnSpc>
                <a:spcPts val="1775"/>
              </a:lnSpc>
              <a:buSzPct val="100000"/>
              <a:buFont typeface="Calibri" panose="020F0502020204030204" pitchFamily="34" charset="0"/>
              <a:buNone/>
            </a:pPr>
            <a:r>
              <a:rPr lang="ru-RU" altLang="ru-RU" sz="1600" dirty="0">
                <a:latin typeface="QQQNFE+Arial"/>
              </a:rPr>
              <a:t>2. </a:t>
            </a:r>
            <a:r>
              <a:rPr lang="ru-RU" altLang="ru-RU" sz="1600" dirty="0">
                <a:latin typeface="VOFWLN+Arial"/>
              </a:rPr>
              <a:t>“Асептический способ дезинфекции высокого уровня, хранения и транспортировки гибкого эндоскопа и устройство для </a:t>
            </a:r>
            <a:r>
              <a:rPr lang="ru-RU" altLang="ru-RU" sz="1600" dirty="0" smtClean="0">
                <a:latin typeface="VOFWLN+Arial"/>
              </a:rPr>
              <a:t>его реализации</a:t>
            </a:r>
            <a:r>
              <a:rPr lang="ru-RU" altLang="ru-RU" sz="1600" dirty="0">
                <a:latin typeface="VOFWLN+Arial"/>
              </a:rPr>
              <a:t>” (патент Латвии </a:t>
            </a:r>
            <a:r>
              <a:rPr lang="ru-RU" altLang="ru-RU" sz="1600" dirty="0">
                <a:latin typeface="QQQNFE+Arial"/>
              </a:rPr>
              <a:t>[</a:t>
            </a:r>
            <a:r>
              <a:rPr lang="ru-RU" altLang="ru-RU" sz="1600" dirty="0">
                <a:solidFill>
                  <a:srgbClr val="0070C0"/>
                </a:solidFill>
                <a:latin typeface="QQQNFE+Arial"/>
              </a:rPr>
              <a:t>19</a:t>
            </a:r>
            <a:r>
              <a:rPr lang="ru-RU" altLang="ru-RU" sz="1600" dirty="0">
                <a:latin typeface="QQQNFE+Arial"/>
              </a:rPr>
              <a:t>] и </a:t>
            </a:r>
            <a:r>
              <a:rPr lang="ru-RU" altLang="ru-RU" sz="1600" dirty="0">
                <a:solidFill>
                  <a:srgbClr val="FF0000"/>
                </a:solidFill>
                <a:latin typeface="VOFWLN+Arial"/>
              </a:rPr>
              <a:t>заявка РСТ </a:t>
            </a:r>
            <a:r>
              <a:rPr lang="ru-RU" altLang="ru-RU" sz="1600" dirty="0">
                <a:latin typeface="QQQNFE+Arial"/>
              </a:rPr>
              <a:t>[</a:t>
            </a:r>
            <a:r>
              <a:rPr lang="ru-RU" altLang="ru-RU" sz="1600" dirty="0">
                <a:solidFill>
                  <a:srgbClr val="0070C0"/>
                </a:solidFill>
                <a:latin typeface="QQQNFE+Arial"/>
              </a:rPr>
              <a:t>20</a:t>
            </a:r>
            <a:r>
              <a:rPr lang="ru-RU" altLang="ru-RU" sz="1600" dirty="0">
                <a:latin typeface="QQQNFE+Arial"/>
              </a:rPr>
              <a:t>]. </a:t>
            </a:r>
            <a:r>
              <a:rPr lang="ru-RU" altLang="ru-RU" sz="1600" dirty="0">
                <a:latin typeface="VOFWLN+Arial"/>
              </a:rPr>
              <a:t>Технический эффект этого изобретения </a:t>
            </a:r>
            <a:r>
              <a:rPr lang="ru-RU" altLang="ru-RU" sz="1600" dirty="0" smtClean="0">
                <a:latin typeface="VOFWLN+Arial"/>
              </a:rPr>
              <a:t>– замена 3-звеньевой </a:t>
            </a:r>
            <a:r>
              <a:rPr lang="ru-RU" altLang="ru-RU" sz="1600" dirty="0">
                <a:latin typeface="VOFWLN+Arial"/>
              </a:rPr>
              <a:t>цепи </a:t>
            </a:r>
            <a:r>
              <a:rPr lang="ru-RU" altLang="ru-RU" sz="1600" dirty="0" smtClean="0">
                <a:latin typeface="VOFWLN+Arial"/>
              </a:rPr>
              <a:t>машина-шкаф-контейнер </a:t>
            </a:r>
            <a:r>
              <a:rPr lang="ru-RU" altLang="ru-RU" sz="1600" dirty="0">
                <a:latin typeface="VOFWLN+Arial"/>
              </a:rPr>
              <a:t>одним </a:t>
            </a:r>
            <a:r>
              <a:rPr lang="ru-RU" altLang="ru-RU" sz="1600" dirty="0" smtClean="0">
                <a:latin typeface="VOFWLN+Arial"/>
              </a:rPr>
              <a:t>1-разовым или </a:t>
            </a:r>
            <a:r>
              <a:rPr lang="ru-RU" altLang="ru-RU" sz="1600" dirty="0" err="1" smtClean="0">
                <a:latin typeface="VOFWLN+Arial"/>
              </a:rPr>
              <a:t>стерилизунемым</a:t>
            </a:r>
            <a:r>
              <a:rPr lang="ru-RU" altLang="ru-RU" sz="1600" dirty="0" smtClean="0">
                <a:latin typeface="VOFWLN+Arial"/>
              </a:rPr>
              <a:t> устройством</a:t>
            </a:r>
            <a:r>
              <a:rPr lang="ru-RU" altLang="ru-RU" sz="1600" dirty="0"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endParaRPr lang="ru-RU" altLang="ru-RU" sz="1600" dirty="0"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 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SzPct val="100000"/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9220" name="object 15"/>
          <p:cNvSpPr>
            <a:spLocks noChangeArrowheads="1"/>
          </p:cNvSpPr>
          <p:nvPr/>
        </p:nvSpPr>
        <p:spPr bwMode="auto">
          <a:xfrm>
            <a:off x="8828088" y="6488113"/>
            <a:ext cx="3651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6</a:t>
            </a:r>
          </a:p>
        </p:txBody>
      </p:sp>
      <p:sp>
        <p:nvSpPr>
          <p:cNvPr id="9221" name="TextBox 1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9222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9223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9224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pic>
        <p:nvPicPr>
          <p:cNvPr id="9225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1290638"/>
            <a:ext cx="2265363" cy="519906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638175" y="1082675"/>
            <a:ext cx="7891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406401" y="1290638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0243" name="object 4"/>
          <p:cNvSpPr>
            <a:spLocks noChangeArrowheads="1"/>
          </p:cNvSpPr>
          <p:nvPr/>
        </p:nvSpPr>
        <p:spPr bwMode="auto">
          <a:xfrm>
            <a:off x="463550" y="879475"/>
            <a:ext cx="8342313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TMJVNW+Arial,Bold"/>
              </a:rPr>
              <a:t>7. О</a:t>
            </a:r>
            <a:r>
              <a:rPr lang="ru-RU" altLang="ru-RU" sz="1600" b="1" dirty="0" smtClean="0">
                <a:solidFill>
                  <a:srgbClr val="000000"/>
                </a:solidFill>
                <a:latin typeface="TMJVNW+Arial,Bold"/>
              </a:rPr>
              <a:t>тличия </a:t>
            </a:r>
            <a:r>
              <a:rPr lang="ru-RU" altLang="ru-RU" sz="1600" b="1" dirty="0">
                <a:solidFill>
                  <a:srgbClr val="000000"/>
                </a:solidFill>
                <a:latin typeface="TMJVNW+Arial,Bold"/>
              </a:rPr>
              <a:t>1-</a:t>
            </a:r>
            <a:r>
              <a:rPr lang="ru-RU" altLang="ru-RU" sz="1600" b="1" dirty="0">
                <a:solidFill>
                  <a:srgbClr val="000000"/>
                </a:solidFill>
                <a:latin typeface="OSFNPV+Arial,Bold"/>
              </a:rPr>
              <a:t>канального эндоскопа</a:t>
            </a:r>
          </a:p>
        </p:txBody>
      </p:sp>
      <p:sp>
        <p:nvSpPr>
          <p:cNvPr id="10244" name="object 5"/>
          <p:cNvSpPr>
            <a:spLocks noChangeArrowheads="1"/>
          </p:cNvSpPr>
          <p:nvPr/>
        </p:nvSpPr>
        <p:spPr bwMode="auto">
          <a:xfrm>
            <a:off x="414338" y="1238250"/>
            <a:ext cx="8375650" cy="18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У нового эндоскопа нет клапанов и только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1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канал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,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соединяемый с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3-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мя трубками внешнего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1-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разового компонента посредством сдавливающих клапанов и тройника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.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Канал, тройник,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3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трубки,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их клапаны обеспечивают аспирацию и подачу в колон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газа и воды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. Мытье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 линз обеспечивает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1-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разовая вставка в канал с прямым и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3-мя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 боковыми выходами;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закрытие прямого выхода и подача в канал жидкости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направит ее на  линзы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325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Итак, в новом эндоскопе только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2 </a:t>
            </a:r>
            <a:r>
              <a:rPr lang="ru-RU" altLang="ru-RU" sz="1600" dirty="0" smtClean="0">
                <a:solidFill>
                  <a:srgbClr val="000000"/>
                </a:solidFill>
                <a:latin typeface="HLDHJC+Arial"/>
              </a:rPr>
              <a:t>постоянные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контактные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зоны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: оболочка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вводимой части и ее канал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;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щётка </a:t>
            </a:r>
            <a:r>
              <a:rPr lang="ru-RU" altLang="ru-RU" sz="1600" dirty="0" smtClean="0">
                <a:solidFill>
                  <a:srgbClr val="000000"/>
                </a:solidFill>
                <a:latin typeface="TAEFKH+Arial"/>
              </a:rPr>
              <a:t>нужна только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каналу диаметром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3-4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мм и длиной 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– 1 или </a:t>
            </a:r>
            <a:r>
              <a:rPr lang="ru-RU" altLang="ru-RU" sz="1600" dirty="0" smtClean="0">
                <a:solidFill>
                  <a:srgbClr val="000000"/>
                </a:solidFill>
                <a:latin typeface="HLDHJC+Arial"/>
              </a:rPr>
              <a:t>1,7 </a:t>
            </a:r>
            <a:r>
              <a:rPr lang="ru-RU" altLang="ru-RU" sz="1600" dirty="0">
                <a:solidFill>
                  <a:srgbClr val="000000"/>
                </a:solidFill>
                <a:latin typeface="TAEFKH+Arial"/>
              </a:rPr>
              <a:t>м</a:t>
            </a:r>
            <a:r>
              <a:rPr lang="ru-RU" altLang="ru-RU" sz="1600" dirty="0">
                <a:solidFill>
                  <a:srgbClr val="000000"/>
                </a:solidFill>
                <a:latin typeface="HLDHJC+Arial"/>
              </a:rPr>
              <a:t>.</a:t>
            </a:r>
          </a:p>
        </p:txBody>
      </p:sp>
      <p:sp>
        <p:nvSpPr>
          <p:cNvPr id="10245" name="object 6"/>
          <p:cNvSpPr>
            <a:spLocks noChangeArrowheads="1"/>
          </p:cNvSpPr>
          <p:nvPr/>
        </p:nvSpPr>
        <p:spPr bwMode="auto">
          <a:xfrm>
            <a:off x="8828088" y="6488113"/>
            <a:ext cx="3651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TMJVNW+Arial,Bold"/>
              </a:rPr>
              <a:t>7</a:t>
            </a:r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0247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0248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0249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1484313" y="1085850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3"/>
          <p:cNvSpPr>
            <a:spLocks noChangeArrowheads="1"/>
          </p:cNvSpPr>
          <p:nvPr/>
        </p:nvSpPr>
        <p:spPr bwMode="auto">
          <a:xfrm>
            <a:off x="0" y="214313"/>
            <a:ext cx="9136063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400" b="1" i="1">
              <a:solidFill>
                <a:srgbClr val="CC0000"/>
              </a:solidFill>
              <a:latin typeface="UJSLCB+Arial,BoldItalic"/>
            </a:endParaRPr>
          </a:p>
        </p:txBody>
      </p:sp>
      <p:sp>
        <p:nvSpPr>
          <p:cNvPr id="11267" name="object 4"/>
          <p:cNvSpPr>
            <a:spLocks noChangeArrowheads="1"/>
          </p:cNvSpPr>
          <p:nvPr/>
        </p:nvSpPr>
        <p:spPr bwMode="auto">
          <a:xfrm>
            <a:off x="0" y="876300"/>
            <a:ext cx="9136063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8. </a:t>
            </a:r>
            <a:r>
              <a:rPr lang="ru-RU" altLang="ru-RU" sz="1600" b="1" dirty="0" smtClean="0">
                <a:solidFill>
                  <a:srgbClr val="000000"/>
                </a:solidFill>
                <a:latin typeface="NSRLBS+Arial,Bold"/>
              </a:rPr>
              <a:t>Порядок дезинфекции 1-канального </a:t>
            </a:r>
            <a:r>
              <a:rPr lang="ru-RU" altLang="ru-RU" sz="1600" b="1" dirty="0">
                <a:solidFill>
                  <a:srgbClr val="000000"/>
                </a:solidFill>
                <a:latin typeface="NSRLBS+Arial,Bold"/>
              </a:rPr>
              <a:t>эндоскопа </a:t>
            </a:r>
          </a:p>
        </p:txBody>
      </p:sp>
      <p:sp>
        <p:nvSpPr>
          <p:cNvPr id="11268" name="object 5"/>
          <p:cNvSpPr>
            <a:spLocks noChangeArrowheads="1"/>
          </p:cNvSpPr>
          <p:nvPr/>
        </p:nvSpPr>
        <p:spPr bwMode="auto">
          <a:xfrm>
            <a:off x="414338" y="1242665"/>
            <a:ext cx="8375650" cy="535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Обработка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канального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бесклапанного гибкого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эндоскопа имеет специфику, но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по существу не отличается от традиционной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дезинфекции современных колоно-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гастроскопов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после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эндоскопии. Обработка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включает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4 последовательных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этапа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:</a:t>
            </a:r>
          </a:p>
          <a:p>
            <a:pPr marL="252000" algn="just" eaLnBrk="1" hangingPunct="1">
              <a:lnSpc>
                <a:spcPts val="1775"/>
              </a:lnSpc>
              <a:spcBef>
                <a:spcPts val="3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1.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Предварительную очистку эндоскопической трубки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marL="252000" algn="just" eaLnBrk="1" hangingPunct="1">
              <a:lnSpc>
                <a:spcPts val="1775"/>
              </a:lnSpc>
              <a:spcBef>
                <a:spcPts val="3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Полную очистку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дезинфекцию всех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ее поверхностей, но канала с помощью щетки.</a:t>
            </a:r>
            <a:endParaRPr lang="ru-RU" altLang="ru-RU" sz="1600" dirty="0">
              <a:solidFill>
                <a:srgbClr val="000000"/>
              </a:solidFill>
              <a:latin typeface="VOFWLN+Arial"/>
            </a:endParaRPr>
          </a:p>
          <a:p>
            <a:pPr marL="252000" algn="just" eaLnBrk="1" hangingPunct="1">
              <a:lnSpc>
                <a:spcPts val="1775"/>
              </a:lnSpc>
              <a:spcBef>
                <a:spcPts val="3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3.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ДВУ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канала и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оболочки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вводимой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части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эндоскопа в специальной трубке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.</a:t>
            </a: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marL="252000" algn="just" eaLnBrk="1" hangingPunct="1">
              <a:lnSpc>
                <a:spcPts val="1775"/>
              </a:lnSpc>
              <a:spcBef>
                <a:spcPts val="30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4. И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золяцию канала и оболочки вводимой части в специальной трубке</a:t>
            </a:r>
            <a:r>
              <a:rPr lang="en-US" altLang="ru-RU" sz="1600" dirty="0" smtClean="0">
                <a:solidFill>
                  <a:srgbClr val="000000"/>
                </a:solidFill>
                <a:latin typeface="VOFWLN+Arial"/>
              </a:rPr>
              <a:t>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после ДВУ</a:t>
            </a:r>
            <a:r>
              <a:rPr lang="en-US" altLang="ru-RU" sz="1600" dirty="0" smtClean="0">
                <a:solidFill>
                  <a:srgbClr val="000000"/>
                </a:solidFill>
                <a:latin typeface="VOFWLN+Arial"/>
              </a:rPr>
              <a:t>.</a:t>
            </a:r>
            <a:endParaRPr lang="ru-RU" altLang="ru-RU" sz="1600" dirty="0" smtClean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</a:pP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1-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ый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 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2-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ой этапы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проводят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как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обычно</a:t>
            </a:r>
            <a:r>
              <a:rPr lang="ru-RU" altLang="ru-RU" sz="1600" dirty="0">
                <a:latin typeface="QQQNFE+Arial"/>
              </a:rPr>
              <a:t>,</a:t>
            </a:r>
            <a:r>
              <a:rPr lang="ru-RU" altLang="ru-RU" sz="1600" dirty="0" smtClean="0">
                <a:latin typeface="QQQNFE+Arial"/>
              </a:rPr>
              <a:t> 3-й</a:t>
            </a:r>
            <a:r>
              <a:rPr lang="ru-RU" altLang="ru-RU" sz="1600" dirty="0" smtClean="0">
                <a:latin typeface="VOFWLN+Arial"/>
              </a:rPr>
              <a:t> - в специальной 1-разовой или стерилизуемой гофрированной </a:t>
            </a:r>
            <a:r>
              <a:rPr lang="ru-RU" altLang="ru-RU" sz="1600" dirty="0">
                <a:latin typeface="VOFWLN+Arial"/>
              </a:rPr>
              <a:t>силиконовой </a:t>
            </a:r>
            <a:r>
              <a:rPr lang="ru-RU" altLang="ru-RU" sz="1600" dirty="0" smtClean="0">
                <a:latin typeface="VOFWLN+Arial"/>
              </a:rPr>
              <a:t>трубке, именуемой Дезинфектор</a:t>
            </a:r>
            <a:r>
              <a:rPr lang="ru-RU" altLang="ru-RU" sz="1600" dirty="0" smtClean="0">
                <a:latin typeface="QQQNFE+Arial"/>
              </a:rPr>
              <a:t>-</a:t>
            </a:r>
            <a:r>
              <a:rPr lang="ru-RU" altLang="ru-RU" sz="1600" dirty="0" smtClean="0">
                <a:latin typeface="VOFWLN+Arial"/>
              </a:rPr>
              <a:t>протектор </a:t>
            </a:r>
            <a:r>
              <a:rPr lang="ru-RU" altLang="ru-RU" sz="1600" dirty="0">
                <a:latin typeface="VOFWLN+Arial"/>
              </a:rPr>
              <a:t>(ДП) </a:t>
            </a:r>
            <a:r>
              <a:rPr lang="ru-RU" altLang="ru-RU" sz="1600" dirty="0" smtClean="0">
                <a:solidFill>
                  <a:schemeClr val="accent1"/>
                </a:solidFill>
                <a:latin typeface="VOFWLN+Arial"/>
              </a:rPr>
              <a:t>(</a:t>
            </a:r>
            <a:r>
              <a:rPr lang="ru-RU" altLang="ru-RU" sz="1600" dirty="0">
                <a:solidFill>
                  <a:schemeClr val="accent1"/>
                </a:solidFill>
                <a:latin typeface="VOFWLN+Arial"/>
              </a:rPr>
              <a:t>см</a:t>
            </a:r>
            <a:r>
              <a:rPr lang="ru-RU" altLang="ru-RU" sz="1600" dirty="0" smtClean="0">
                <a:solidFill>
                  <a:schemeClr val="accent1"/>
                </a:solidFill>
                <a:latin typeface="QQQNFE+Arial"/>
              </a:rPr>
              <a:t>.</a:t>
            </a:r>
            <a:r>
              <a:rPr lang="ru-RU" altLang="ru-RU" sz="1600" dirty="0" smtClean="0">
                <a:solidFill>
                  <a:schemeClr val="accent1"/>
                </a:solidFill>
                <a:latin typeface="VOFWLN+Arial"/>
              </a:rPr>
              <a:t> слайд 9</a:t>
            </a:r>
            <a:r>
              <a:rPr lang="ru-RU" altLang="ru-RU" sz="1600" dirty="0" smtClean="0">
                <a:solidFill>
                  <a:schemeClr val="accent1"/>
                </a:solidFill>
                <a:latin typeface="QQQNFE+Arial"/>
              </a:rPr>
              <a:t>)</a:t>
            </a:r>
            <a:r>
              <a:rPr lang="ru-RU" altLang="ru-RU" sz="1600" dirty="0" smtClean="0">
                <a:latin typeface="QQQNFE+Arial"/>
              </a:rPr>
              <a:t>. ДП </a:t>
            </a:r>
            <a:r>
              <a:rPr lang="ru-RU" altLang="ru-RU" sz="1600" dirty="0" smtClean="0">
                <a:latin typeface="VOFWLN+Arial"/>
              </a:rPr>
              <a:t>надевают </a:t>
            </a:r>
            <a:r>
              <a:rPr lang="ru-RU" altLang="ru-RU" sz="1600" dirty="0">
                <a:latin typeface="VOFWLN+Arial"/>
              </a:rPr>
              <a:t>на вводимую часть </a:t>
            </a:r>
            <a:r>
              <a:rPr lang="ru-RU" altLang="ru-RU" sz="1600" dirty="0" smtClean="0">
                <a:latin typeface="VOFWLN+Arial"/>
              </a:rPr>
              <a:t>эндоскопа </a:t>
            </a:r>
            <a:r>
              <a:rPr lang="ru-RU" altLang="ru-RU" sz="1600" dirty="0">
                <a:latin typeface="VOFWLN+Arial"/>
              </a:rPr>
              <a:t>и </a:t>
            </a:r>
            <a:r>
              <a:rPr lang="ru-RU" altLang="ru-RU" sz="1600" dirty="0" smtClean="0">
                <a:latin typeface="VOFWLN+Arial"/>
              </a:rPr>
              <a:t>заливают в его полость и канал эндоскопа </a:t>
            </a:r>
            <a:r>
              <a:rPr lang="ru-RU" altLang="ru-RU" sz="1600" dirty="0" err="1" smtClean="0">
                <a:latin typeface="VOFWLN+Arial"/>
              </a:rPr>
              <a:t>дезинфектант</a:t>
            </a:r>
            <a:r>
              <a:rPr lang="ru-RU" altLang="ru-RU" sz="1600" dirty="0" smtClean="0">
                <a:latin typeface="QQQNFE+Arial"/>
              </a:rPr>
              <a:t>. Пр</a:t>
            </a:r>
            <a:r>
              <a:rPr lang="ru-RU" altLang="ru-RU" sz="1600" dirty="0" smtClean="0">
                <a:latin typeface="VOFWLN+Arial"/>
              </a:rPr>
              <a:t>омывание, высушивание</a:t>
            </a:r>
            <a:r>
              <a:rPr lang="ru-RU" altLang="ru-RU" sz="1600" dirty="0">
                <a:latin typeface="QQQNFE+Arial"/>
              </a:rPr>
              <a:t> канала </a:t>
            </a:r>
            <a:r>
              <a:rPr lang="ru-RU" altLang="ru-RU" sz="1600" dirty="0" smtClean="0">
                <a:latin typeface="QQQNFE+Arial"/>
              </a:rPr>
              <a:t>и полости ДП завершает </a:t>
            </a:r>
            <a:r>
              <a:rPr lang="ru-RU" altLang="ru-RU" sz="1600" dirty="0">
                <a:latin typeface="QQQNFE+Arial"/>
              </a:rPr>
              <a:t>3-ий этап</a:t>
            </a:r>
            <a:r>
              <a:rPr lang="ru-RU" altLang="ru-RU" sz="1600" dirty="0">
                <a:latin typeface="VOFWLN+Arial"/>
              </a:rPr>
              <a:t>. 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latin typeface="QQQNFE+Arial"/>
              </a:rPr>
              <a:t>4-</a:t>
            </a:r>
            <a:r>
              <a:rPr lang="ru-RU" altLang="ru-RU" sz="1600" dirty="0" smtClean="0">
                <a:latin typeface="VOFWLN+Arial"/>
              </a:rPr>
              <a:t>ый этап преследует герметизацию канала и вводимой части эндоскопической трубки в полости ДП с помощью стерильных пробок</a:t>
            </a:r>
            <a:r>
              <a:rPr lang="ru-RU" altLang="ru-RU" sz="1600" dirty="0" smtClean="0"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 smtClean="0">
                <a:latin typeface="VOFWLN+Arial"/>
              </a:rPr>
              <a:t>Таким </a:t>
            </a:r>
            <a:r>
              <a:rPr lang="ru-RU" altLang="ru-RU" sz="1600" dirty="0">
                <a:latin typeface="VOFWLN+Arial"/>
              </a:rPr>
              <a:t>образом, ДП </a:t>
            </a:r>
            <a:r>
              <a:rPr lang="ru-RU" altLang="ru-RU" sz="1600" dirty="0" smtClean="0">
                <a:latin typeface="VOFWLN+Arial"/>
              </a:rPr>
              <a:t>выполнит свое предназначение: дезинфекция контактных </a:t>
            </a:r>
            <a:r>
              <a:rPr lang="ru-RU" altLang="ru-RU" sz="1600" dirty="0">
                <a:latin typeface="VOFWLN+Arial"/>
              </a:rPr>
              <a:t>зон </a:t>
            </a:r>
            <a:r>
              <a:rPr lang="ru-RU" altLang="ru-RU" sz="1600" dirty="0">
                <a:latin typeface="QQQNFE+Arial"/>
              </a:rPr>
              <a:t>1-</a:t>
            </a:r>
            <a:r>
              <a:rPr lang="ru-RU" altLang="ru-RU" sz="1600" dirty="0">
                <a:latin typeface="VOFWLN+Arial"/>
              </a:rPr>
              <a:t>канальной бесклапанной эндоскопической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трубки, их длительное сохранение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и 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транспортировка в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состоянии ДВУ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600"/>
              </a:spcBef>
              <a:buFont typeface="Calibri" panose="020F0502020204030204" pitchFamily="34" charset="0"/>
              <a:buNone/>
            </a:pP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Способ стерилизации и хранения биопсийных щипцов аналогичен описанному выше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 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После полной очистки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-</a:t>
            </a:r>
            <a:r>
              <a:rPr lang="ru-RU" altLang="ru-RU" sz="1600" dirty="0">
                <a:solidFill>
                  <a:srgbClr val="000000"/>
                </a:solidFill>
                <a:latin typeface="VOFWLN+Arial"/>
              </a:rPr>
              <a:t>дезинфекции щипцы подвергаются высокотемпературной стерилизации вместе с герметизирующей их вводимую часть силиконовой трубочкой, именуемой С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терилизатор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-</a:t>
            </a:r>
            <a:r>
              <a:rPr lang="ru-RU" altLang="ru-RU" sz="1600" dirty="0" smtClean="0">
                <a:solidFill>
                  <a:srgbClr val="000000"/>
                </a:solidFill>
                <a:latin typeface="VOFWLN+Arial"/>
              </a:rPr>
              <a:t>протектор (СП) </a:t>
            </a:r>
            <a:r>
              <a:rPr lang="ru-RU" altLang="ru-RU" sz="1600" dirty="0" smtClean="0">
                <a:solidFill>
                  <a:srgbClr val="000000"/>
                </a:solidFill>
                <a:latin typeface="QQQNFE+Arial"/>
              </a:rPr>
              <a:t>- </a:t>
            </a:r>
            <a:r>
              <a:rPr lang="ru-RU" altLang="ru-RU" sz="1600" dirty="0">
                <a:solidFill>
                  <a:schemeClr val="accent1"/>
                </a:solidFill>
                <a:latin typeface="VOFWLN+Arial"/>
              </a:rPr>
              <a:t>см</a:t>
            </a:r>
            <a:r>
              <a:rPr lang="ru-RU" altLang="ru-RU" sz="1600" dirty="0">
                <a:solidFill>
                  <a:schemeClr val="accent1"/>
                </a:solidFill>
                <a:latin typeface="QQQNFE+Arial"/>
              </a:rPr>
              <a:t>. </a:t>
            </a:r>
            <a:r>
              <a:rPr lang="ru-RU" altLang="ru-RU" sz="1600" dirty="0">
                <a:solidFill>
                  <a:schemeClr val="accent1"/>
                </a:solidFill>
                <a:latin typeface="VOFWLN+Arial"/>
              </a:rPr>
              <a:t>слайд 9</a:t>
            </a:r>
            <a:r>
              <a:rPr lang="ru-RU" altLang="ru-RU" sz="1600" dirty="0">
                <a:solidFill>
                  <a:srgbClr val="000000"/>
                </a:solidFill>
                <a:latin typeface="QQQNFE+Arial"/>
              </a:rPr>
              <a:t>.</a:t>
            </a:r>
          </a:p>
          <a:p>
            <a:pPr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125"/>
              </a:spcBef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ts val="125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  <a:p>
            <a:pPr algn="just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dirty="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1269" name="object 6"/>
          <p:cNvSpPr>
            <a:spLocks noChangeArrowheads="1"/>
          </p:cNvSpPr>
          <p:nvPr/>
        </p:nvSpPr>
        <p:spPr bwMode="auto">
          <a:xfrm>
            <a:off x="873125" y="1928813"/>
            <a:ext cx="6996113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1270" name="object 7"/>
          <p:cNvSpPr>
            <a:spLocks noChangeArrowheads="1"/>
          </p:cNvSpPr>
          <p:nvPr/>
        </p:nvSpPr>
        <p:spPr bwMode="auto">
          <a:xfrm>
            <a:off x="873125" y="2660650"/>
            <a:ext cx="551815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1271" name="object 8"/>
          <p:cNvSpPr>
            <a:spLocks noChangeArrowheads="1"/>
          </p:cNvSpPr>
          <p:nvPr/>
        </p:nvSpPr>
        <p:spPr bwMode="auto">
          <a:xfrm>
            <a:off x="374650" y="2947988"/>
            <a:ext cx="8588375" cy="175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1272" name="object 9"/>
          <p:cNvSpPr>
            <a:spLocks noChangeArrowheads="1"/>
          </p:cNvSpPr>
          <p:nvPr/>
        </p:nvSpPr>
        <p:spPr bwMode="auto">
          <a:xfrm>
            <a:off x="374650" y="4611688"/>
            <a:ext cx="85883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1273" name="object 10"/>
          <p:cNvSpPr>
            <a:spLocks noChangeArrowheads="1"/>
          </p:cNvSpPr>
          <p:nvPr/>
        </p:nvSpPr>
        <p:spPr bwMode="auto">
          <a:xfrm>
            <a:off x="396875" y="5457825"/>
            <a:ext cx="8566150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>
              <a:solidFill>
                <a:srgbClr val="000000"/>
              </a:solidFill>
              <a:latin typeface="QQQNFE+Arial"/>
            </a:endParaRPr>
          </a:p>
        </p:txBody>
      </p:sp>
      <p:sp>
        <p:nvSpPr>
          <p:cNvPr id="11274" name="object 11"/>
          <p:cNvSpPr>
            <a:spLocks noChangeArrowheads="1"/>
          </p:cNvSpPr>
          <p:nvPr/>
        </p:nvSpPr>
        <p:spPr bwMode="auto">
          <a:xfrm>
            <a:off x="8828088" y="6488113"/>
            <a:ext cx="36512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8</a:t>
            </a:r>
          </a:p>
        </p:txBody>
      </p:sp>
      <p:sp>
        <p:nvSpPr>
          <p:cNvPr id="11275" name="TextBox 11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1276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1277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1278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5624513" y="1085850"/>
            <a:ext cx="78914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270000"/>
            <a:ext cx="8194675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object 4"/>
          <p:cNvSpPr>
            <a:spLocks noChangeArrowheads="1"/>
          </p:cNvSpPr>
          <p:nvPr/>
        </p:nvSpPr>
        <p:spPr bwMode="auto">
          <a:xfrm>
            <a:off x="0" y="911225"/>
            <a:ext cx="91440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</a:pPr>
            <a:r>
              <a:rPr lang="ru-RU" altLang="ru-RU" sz="1600" b="1">
                <a:solidFill>
                  <a:srgbClr val="000000"/>
                </a:solidFill>
                <a:latin typeface="NSRLBS+Arial,Bold"/>
              </a:rPr>
              <a:t>9.</a:t>
            </a:r>
            <a:r>
              <a:rPr lang="ru-RU" altLang="ru-RU" sz="1600">
                <a:solidFill>
                  <a:srgbClr val="000000"/>
                </a:solidFill>
                <a:latin typeface="VOFWLN+Arial"/>
              </a:rPr>
              <a:t> </a:t>
            </a:r>
            <a:r>
              <a:rPr lang="ru-RU" altLang="ru-RU" sz="1600" b="1">
                <a:solidFill>
                  <a:srgbClr val="000000"/>
                </a:solidFill>
                <a:latin typeface="NSRLBS+Arial,Bold"/>
              </a:rPr>
              <a:t>Обеспечение дезинфекции, хранения, транспортировки 1-канального эндоскопа</a:t>
            </a:r>
          </a:p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600" b="1">
              <a:solidFill>
                <a:srgbClr val="000000"/>
              </a:solidFill>
              <a:latin typeface="NSRLBS+Arial,Bold"/>
            </a:endParaRPr>
          </a:p>
        </p:txBody>
      </p:sp>
      <p:sp>
        <p:nvSpPr>
          <p:cNvPr id="12292" name="object 5"/>
          <p:cNvSpPr>
            <a:spLocks noChangeArrowheads="1"/>
          </p:cNvSpPr>
          <p:nvPr/>
        </p:nvSpPr>
        <p:spPr bwMode="auto">
          <a:xfrm>
            <a:off x="8753475" y="6438900"/>
            <a:ext cx="3540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563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400" b="1">
                <a:solidFill>
                  <a:srgbClr val="000000"/>
                </a:solidFill>
                <a:latin typeface="JAJJEC+Arial,Bold"/>
              </a:rPr>
              <a:t>9</a:t>
            </a:r>
          </a:p>
        </p:txBody>
      </p:sp>
      <p:sp>
        <p:nvSpPr>
          <p:cNvPr id="12293" name="TextBox 5"/>
          <p:cNvSpPr txBox="1">
            <a:spLocks noChangeArrowheads="1"/>
          </p:cNvSpPr>
          <p:nvPr/>
        </p:nvSpPr>
        <p:spPr bwMode="auto">
          <a:xfrm>
            <a:off x="379413" y="6489700"/>
            <a:ext cx="3581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200">
                <a:solidFill>
                  <a:srgbClr val="FF0066"/>
                </a:solidFill>
              </a:rPr>
              <a:t>©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Ссылка на </a:t>
            </a:r>
            <a:r>
              <a:rPr lang="en-US" altLang="ru-RU" sz="120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altLang="ru-RU" sz="1200">
                <a:solidFill>
                  <a:srgbClr val="FF0066"/>
                </a:solidFill>
              </a:rPr>
              <a:t> </a:t>
            </a:r>
            <a:r>
              <a:rPr lang="ru-RU" altLang="ru-RU" sz="1200">
                <a:solidFill>
                  <a:srgbClr val="FF0066"/>
                </a:solidFill>
              </a:rPr>
              <a:t>обязательна</a:t>
            </a:r>
          </a:p>
        </p:txBody>
      </p:sp>
      <p:sp>
        <p:nvSpPr>
          <p:cNvPr id="12294" name="object 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202613" y="195263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lIns="0" tIns="20320" rIns="0" bIns="0">
            <a:spAutoFit/>
          </a:bodyPr>
          <a:lstStyle>
            <a:lvl1pPr marL="101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63"/>
              </a:spcBef>
              <a:buFont typeface="Calibri" panose="020F0502020204030204" pitchFamily="34" charset="0"/>
              <a:buNone/>
            </a:pPr>
            <a:r>
              <a:rPr lang="ru-RU" altLang="ru-RU" sz="1200" b="1">
                <a:latin typeface="Arial" panose="020B0604020202020204" pitchFamily="34" charset="0"/>
              </a:rPr>
              <a:t>Вперед</a:t>
            </a:r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12295" name="object 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8199438" y="506413"/>
            <a:ext cx="763587" cy="2317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None/>
            </a:pPr>
            <a:endParaRPr lang="ru-RU" altLang="ru-RU" sz="1800"/>
          </a:p>
        </p:txBody>
      </p:sp>
      <p:sp>
        <p:nvSpPr>
          <p:cNvPr id="12296" name="object 3"/>
          <p:cNvSpPr>
            <a:spLocks noChangeArrowheads="1"/>
          </p:cNvSpPr>
          <p:nvPr/>
        </p:nvSpPr>
        <p:spPr bwMode="auto">
          <a:xfrm>
            <a:off x="487363" y="214313"/>
            <a:ext cx="7540625" cy="495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8288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ts val="1775"/>
              </a:lnSpc>
              <a:spcBef>
                <a:spcPct val="0"/>
              </a:spcBef>
              <a:buFont typeface="Calibri" panose="020F0502020204030204" pitchFamily="34" charset="0"/>
              <a:buNone/>
            </a:pPr>
            <a:r>
              <a:rPr lang="ru-RU" altLang="ru-RU" sz="1600" b="1" i="1">
                <a:solidFill>
                  <a:srgbClr val="CC0000"/>
                </a:solidFill>
                <a:latin typeface="UJSLCB+Arial,BoldItalic"/>
              </a:rPr>
              <a:t>Перспективы скрининга и лечения рака колон</a:t>
            </a:r>
          </a:p>
          <a:p>
            <a:pPr algn="ctr" eaLnBrk="1" hangingPunct="1">
              <a:lnSpc>
                <a:spcPts val="1563"/>
              </a:lnSpc>
              <a:spcBef>
                <a:spcPts val="138"/>
              </a:spcBef>
              <a:buFont typeface="Calibri" panose="020F0502020204030204" pitchFamily="34" charset="0"/>
              <a:buNone/>
            </a:pPr>
            <a:r>
              <a:rPr lang="ru-RU" altLang="ru-RU" sz="1800" b="1" i="1">
                <a:solidFill>
                  <a:srgbClr val="CC0000"/>
                </a:solidFill>
                <a:latin typeface="UJSLCB+Arial,BoldItalic"/>
              </a:rPr>
              <a:t>Часть 1. Асептический метод гибкой эндоскопии</a:t>
            </a: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1933575" y="1101725"/>
            <a:ext cx="78914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414338" y="1289050"/>
            <a:ext cx="8383587" cy="5195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06400" y="180975"/>
            <a:ext cx="8383588" cy="6308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SzPct val="100000"/>
              <a:buFont typeface="Calibri" panose="020F0502020204030204" pitchFamily="34" charset="0"/>
              <a:buNone/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7.01.13"/>
  <p:tag name="AS_TITLE" val="Aspose.Slides for .NET 4.0"/>
  <p:tag name="AS_VERSION" val="16.12.1.0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12964</TotalTime>
  <Words>4671</Words>
  <Application>Microsoft Office PowerPoint</Application>
  <PresentationFormat>Экран (4:3)</PresentationFormat>
  <Paragraphs>491</Paragraphs>
  <Slides>43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Theme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subject/>
  <dc:creator>s2.aconvert.com</dc:creator>
  <cp:keywords/>
  <dc:description/>
  <cp:lastModifiedBy>User</cp:lastModifiedBy>
  <cp:revision>1165</cp:revision>
  <cp:lastPrinted>1601-01-01T00:00:00Z</cp:lastPrinted>
  <dcterms:created xsi:type="dcterms:W3CDTF">1601-01-01T00:00:00Z</dcterms:created>
  <dcterms:modified xsi:type="dcterms:W3CDTF">2018-08-04T19:46:43Z</dcterms:modified>
  <cp:category/>
</cp:coreProperties>
</file>